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handoutMasterIdLst>
    <p:handoutMasterId r:id="rId21"/>
  </p:handoutMasterIdLst>
  <p:sldIdLst>
    <p:sldId id="256" r:id="rId2"/>
    <p:sldId id="360" r:id="rId3"/>
    <p:sldId id="328" r:id="rId4"/>
    <p:sldId id="361" r:id="rId5"/>
    <p:sldId id="359" r:id="rId6"/>
    <p:sldId id="362" r:id="rId7"/>
    <p:sldId id="329" r:id="rId8"/>
    <p:sldId id="363" r:id="rId9"/>
    <p:sldId id="330" r:id="rId10"/>
    <p:sldId id="358" r:id="rId11"/>
    <p:sldId id="331" r:id="rId12"/>
    <p:sldId id="355" r:id="rId13"/>
    <p:sldId id="332" r:id="rId14"/>
    <p:sldId id="357" r:id="rId15"/>
    <p:sldId id="333" r:id="rId16"/>
    <p:sldId id="356" r:id="rId17"/>
    <p:sldId id="327" r:id="rId18"/>
    <p:sldId id="364" r:id="rId19"/>
  </p:sldIdLst>
  <p:sldSz cx="9144000" cy="5143500" type="screen16x9"/>
  <p:notesSz cx="6858000" cy="9144000"/>
  <p:embeddedFontLst>
    <p:embeddedFont>
      <p:font typeface="Helvetica Neue" panose="02000503000000020004" pitchFamily="2" charset="0"/>
      <p:regular r:id="rId22"/>
      <p:bold r:id="rId23"/>
      <p:italic r:id="rId24"/>
      <p:boldItalic r:id="rId25"/>
    </p:embeddedFont>
    <p:embeddedFont>
      <p:font typeface="Myra 4F Caps" pitchFamily="2" charset="0"/>
      <p:regular r:id="rId26"/>
      <p:bold r:id="rId27"/>
    </p:embeddedFont>
    <p:embeddedFont>
      <p:font typeface="Phenomena Bold" pitchFamily="2" charset="0"/>
      <p:bold r:id="rId28"/>
    </p:embeddedFont>
    <p:embeddedFont>
      <p:font typeface="Phenomena Thin" pitchFamily="2" charset="0"/>
      <p:regular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9AA0A6"/>
          </p15:clr>
        </p15:guide>
        <p15:guide id="2" orient="horz">
          <p15:clr>
            <a:srgbClr val="9AA0A6"/>
          </p15:clr>
        </p15:guide>
        <p15:guide id="3" pos="5760">
          <p15:clr>
            <a:srgbClr val="9AA0A6"/>
          </p15:clr>
        </p15:guide>
        <p15:guide id="4" pos="272">
          <p15:clr>
            <a:srgbClr val="9AA0A6"/>
          </p15:clr>
        </p15:guide>
        <p15:guide id="5" pos="5488">
          <p15:clr>
            <a:srgbClr val="9AA0A6"/>
          </p15:clr>
        </p15:guide>
        <p15:guide id="6" orient="horz" pos="282" userDrawn="1">
          <p15:clr>
            <a:srgbClr val="9AA0A6"/>
          </p15:clr>
        </p15:guide>
        <p15:guide id="7" pos="1474">
          <p15:clr>
            <a:srgbClr val="9AA0A6"/>
          </p15:clr>
        </p15:guide>
        <p15:guide id="8" pos="1610">
          <p15:clr>
            <a:srgbClr val="9AA0A6"/>
          </p15:clr>
        </p15:guide>
        <p15:guide id="9" pos="1950" userDrawn="1">
          <p15:clr>
            <a:srgbClr val="FBAE40"/>
          </p15:clr>
        </p15:guide>
        <p15:guide id="10" pos="2948">
          <p15:clr>
            <a:srgbClr val="9AA0A6"/>
          </p15:clr>
        </p15:guide>
        <p15:guide id="11" pos="4150">
          <p15:clr>
            <a:srgbClr val="9AA0A6"/>
          </p15:clr>
        </p15:guide>
        <p15:guide id="12" pos="4286">
          <p15:clr>
            <a:srgbClr val="9AA0A6"/>
          </p15:clr>
        </p15:guide>
        <p15:guide id="13" orient="horz" pos="2155">
          <p15:clr>
            <a:srgbClr val="9AA0A6"/>
          </p15:clr>
        </p15:guide>
        <p15:guide id="14" pos="136">
          <p15:clr>
            <a:srgbClr val="9AA0A6"/>
          </p15:clr>
        </p15:guide>
        <p15:guide id="15" pos="5624">
          <p15:clr>
            <a:srgbClr val="9AA0A6"/>
          </p15:clr>
        </p15:guide>
        <p15:guide id="16" orient="horz" pos="146">
          <p15:clr>
            <a:srgbClr val="9AA0A6"/>
          </p15:clr>
        </p15:guide>
        <p15:guide id="17" orient="horz" pos="441" userDrawn="1">
          <p15:clr>
            <a:srgbClr val="9AA0A6"/>
          </p15:clr>
        </p15:guide>
        <p15:guide id="18" orient="horz" pos="554">
          <p15:clr>
            <a:srgbClr val="9AA0A6"/>
          </p15:clr>
        </p15:guide>
        <p15:guide id="19" orient="horz" pos="1234" userDrawn="1">
          <p15:clr>
            <a:srgbClr val="9AA0A6"/>
          </p15:clr>
        </p15:guide>
        <p15:guide id="20" orient="horz" pos="2845">
          <p15:clr>
            <a:srgbClr val="9AA0A6"/>
          </p15:clr>
        </p15:guide>
        <p15:guide id="21" orient="horz" pos="1597" userDrawn="1">
          <p15:clr>
            <a:srgbClr val="9AA0A6"/>
          </p15:clr>
        </p15:guide>
        <p15:guide id="22" pos="5375" userDrawn="1">
          <p15:clr>
            <a:srgbClr val="9AA0A6"/>
          </p15:clr>
        </p15:guide>
        <p15:guide id="23" orient="horz" pos="2406">
          <p15:clr>
            <a:srgbClr val="9AA0A6"/>
          </p15:clr>
        </p15:guide>
        <p15:guide id="24" orient="horz" pos="1779" userDrawn="1">
          <p15:clr>
            <a:srgbClr val="9AA0A6"/>
          </p15:clr>
        </p15:guide>
        <p15:guide id="25" orient="horz" pos="3094" userDrawn="1">
          <p15:clr>
            <a:srgbClr val="9AA0A6"/>
          </p15:clr>
        </p15:guide>
        <p15:guide id="26" orient="horz" pos="3240" userDrawn="1">
          <p15:clr>
            <a:srgbClr val="9AA0A6"/>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gj/eUn8r320Y6CRws5Kv6GriONn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евгения павлова" initials="еп" lastIdx="1" clrIdx="0">
    <p:extLst>
      <p:ext uri="{19B8F6BF-5375-455C-9EA6-DF929625EA0E}">
        <p15:presenceInfo xmlns:p15="http://schemas.microsoft.com/office/powerpoint/2012/main" userId="8a945625a11f6c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76"/>
    <a:srgbClr val="FFEACD"/>
    <a:srgbClr val="FF9999"/>
    <a:srgbClr val="FF9509"/>
    <a:srgbClr val="4D00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83434" autoAdjust="0"/>
  </p:normalViewPr>
  <p:slideViewPr>
    <p:cSldViewPr snapToGrid="0">
      <p:cViewPr varScale="1">
        <p:scale>
          <a:sx n="126" d="100"/>
          <a:sy n="126" d="100"/>
        </p:scale>
        <p:origin x="1128" y="192"/>
      </p:cViewPr>
      <p:guideLst>
        <p:guide/>
        <p:guide orient="horz"/>
        <p:guide pos="5760"/>
        <p:guide pos="272"/>
        <p:guide pos="5488"/>
        <p:guide orient="horz" pos="282"/>
        <p:guide pos="1474"/>
        <p:guide pos="1610"/>
        <p:guide pos="1950"/>
        <p:guide pos="2948"/>
        <p:guide pos="4150"/>
        <p:guide pos="4286"/>
        <p:guide orient="horz" pos="2155"/>
        <p:guide pos="136"/>
        <p:guide pos="5624"/>
        <p:guide orient="horz" pos="146"/>
        <p:guide orient="horz" pos="441"/>
        <p:guide orient="horz" pos="554"/>
        <p:guide orient="horz" pos="1234"/>
        <p:guide orient="horz" pos="2845"/>
        <p:guide orient="horz" pos="1597"/>
        <p:guide pos="5375"/>
        <p:guide orient="horz" pos="2406"/>
        <p:guide orient="horz" pos="1779"/>
        <p:guide orient="horz" pos="3094"/>
        <p:guide orient="horz" pos="3240"/>
      </p:guideLst>
    </p:cSldViewPr>
  </p:slid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51" d="100"/>
          <a:sy n="51" d="100"/>
        </p:scale>
        <p:origin x="262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 Id="rId72"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C20DA-89F0-4160-BBED-3194F85A2EF3}" type="datetimeFigureOut">
              <a:rPr lang="ru-RU" smtClean="0"/>
              <a:t>02.08.2023</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AD9714-DFC6-48F9-B929-E25F62633DDD}" type="slidenum">
              <a:rPr lang="ru-RU" smtClean="0"/>
              <a:t>‹#›</a:t>
            </a:fld>
            <a:endParaRPr lang="ru-RU"/>
          </a:p>
        </p:txBody>
      </p:sp>
    </p:spTree>
    <p:extLst>
      <p:ext uri="{BB962C8B-B14F-4D97-AF65-F5344CB8AC3E}">
        <p14:creationId xmlns:p14="http://schemas.microsoft.com/office/powerpoint/2010/main" val="310436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387960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7824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83960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8526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8709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311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6463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5182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580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61796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82696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417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58434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35110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82146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008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80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d93dac8bd_5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7d93dac8bd_5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868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7390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ctrTitle"/>
          </p:nvPr>
        </p:nvSpPr>
        <p:spPr>
          <a:xfrm>
            <a:off x="311708" y="744576"/>
            <a:ext cx="8520600" cy="2052599"/>
          </a:xfrm>
          <a:prstGeom prst="rect">
            <a:avLst/>
          </a:prstGeom>
          <a:noFill/>
          <a:ln>
            <a:noFill/>
          </a:ln>
        </p:spPr>
        <p:txBody>
          <a:bodyPr spcFirstLastPara="1" wrap="square" lIns="94800" tIns="94800" rIns="94800" bIns="94800" anchor="b" anchorCtr="0">
            <a:noAutofit/>
          </a:bodyPr>
          <a:lstStyle>
            <a:lvl1pPr lvl="0" algn="ctr">
              <a:lnSpc>
                <a:spcPct val="100000"/>
              </a:lnSpc>
              <a:spcBef>
                <a:spcPts val="0"/>
              </a:spcBef>
              <a:spcAft>
                <a:spcPts val="0"/>
              </a:spcAft>
              <a:buSzPts val="5400"/>
              <a:buNone/>
              <a:defRPr sz="5401"/>
            </a:lvl1pPr>
            <a:lvl2pPr lvl="1" algn="ctr">
              <a:lnSpc>
                <a:spcPct val="100000"/>
              </a:lnSpc>
              <a:spcBef>
                <a:spcPts val="0"/>
              </a:spcBef>
              <a:spcAft>
                <a:spcPts val="0"/>
              </a:spcAft>
              <a:buSzPts val="5400"/>
              <a:buNone/>
              <a:defRPr sz="5401"/>
            </a:lvl2pPr>
            <a:lvl3pPr lvl="2" algn="ctr">
              <a:lnSpc>
                <a:spcPct val="100000"/>
              </a:lnSpc>
              <a:spcBef>
                <a:spcPts val="0"/>
              </a:spcBef>
              <a:spcAft>
                <a:spcPts val="0"/>
              </a:spcAft>
              <a:buSzPts val="5400"/>
              <a:buNone/>
              <a:defRPr sz="5401"/>
            </a:lvl3pPr>
            <a:lvl4pPr lvl="3" algn="ctr">
              <a:lnSpc>
                <a:spcPct val="100000"/>
              </a:lnSpc>
              <a:spcBef>
                <a:spcPts val="0"/>
              </a:spcBef>
              <a:spcAft>
                <a:spcPts val="0"/>
              </a:spcAft>
              <a:buSzPts val="5400"/>
              <a:buNone/>
              <a:defRPr sz="5401"/>
            </a:lvl4pPr>
            <a:lvl5pPr lvl="4" algn="ctr">
              <a:lnSpc>
                <a:spcPct val="100000"/>
              </a:lnSpc>
              <a:spcBef>
                <a:spcPts val="0"/>
              </a:spcBef>
              <a:spcAft>
                <a:spcPts val="0"/>
              </a:spcAft>
              <a:buSzPts val="5400"/>
              <a:buNone/>
              <a:defRPr sz="5401"/>
            </a:lvl5pPr>
            <a:lvl6pPr lvl="5" algn="ctr">
              <a:lnSpc>
                <a:spcPct val="100000"/>
              </a:lnSpc>
              <a:spcBef>
                <a:spcPts val="0"/>
              </a:spcBef>
              <a:spcAft>
                <a:spcPts val="0"/>
              </a:spcAft>
              <a:buSzPts val="5400"/>
              <a:buNone/>
              <a:defRPr sz="5401"/>
            </a:lvl6pPr>
            <a:lvl7pPr lvl="6" algn="ctr">
              <a:lnSpc>
                <a:spcPct val="100000"/>
              </a:lnSpc>
              <a:spcBef>
                <a:spcPts val="0"/>
              </a:spcBef>
              <a:spcAft>
                <a:spcPts val="0"/>
              </a:spcAft>
              <a:buSzPts val="5400"/>
              <a:buNone/>
              <a:defRPr sz="5401"/>
            </a:lvl7pPr>
            <a:lvl8pPr lvl="7" algn="ctr">
              <a:lnSpc>
                <a:spcPct val="100000"/>
              </a:lnSpc>
              <a:spcBef>
                <a:spcPts val="0"/>
              </a:spcBef>
              <a:spcAft>
                <a:spcPts val="0"/>
              </a:spcAft>
              <a:buSzPts val="5400"/>
              <a:buNone/>
              <a:defRPr sz="5401"/>
            </a:lvl8pPr>
            <a:lvl9pPr lvl="8" algn="ctr">
              <a:lnSpc>
                <a:spcPct val="100000"/>
              </a:lnSpc>
              <a:spcBef>
                <a:spcPts val="0"/>
              </a:spcBef>
              <a:spcAft>
                <a:spcPts val="0"/>
              </a:spcAft>
              <a:buSzPts val="5400"/>
              <a:buNone/>
              <a:defRPr sz="5401"/>
            </a:lvl9pPr>
          </a:lstStyle>
          <a:p>
            <a:endParaRPr/>
          </a:p>
        </p:txBody>
      </p:sp>
      <p:sp>
        <p:nvSpPr>
          <p:cNvPr id="11" name="Google Shape;11;p21"/>
          <p:cNvSpPr txBox="1">
            <a:spLocks noGrp="1"/>
          </p:cNvSpPr>
          <p:nvPr>
            <p:ph type="subTitle" idx="1"/>
          </p:nvPr>
        </p:nvSpPr>
        <p:spPr>
          <a:xfrm>
            <a:off x="311701" y="2834126"/>
            <a:ext cx="8520600" cy="792600"/>
          </a:xfrm>
          <a:prstGeom prst="rect">
            <a:avLst/>
          </a:prstGeom>
          <a:noFill/>
          <a:ln>
            <a:noFill/>
          </a:ln>
        </p:spPr>
        <p:txBody>
          <a:bodyPr spcFirstLastPara="1" wrap="square" lIns="94800" tIns="94800" rIns="94800" bIns="94800" anchor="t" anchorCtr="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a:endParaRPr/>
          </a:p>
        </p:txBody>
      </p:sp>
      <p:sp>
        <p:nvSpPr>
          <p:cNvPr id="12" name="Google Shape;12;p21"/>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pic>
        <p:nvPicPr>
          <p:cNvPr id="40" name="Google Shape;40;p33"/>
          <p:cNvPicPr preferRelativeResize="0"/>
          <p:nvPr/>
        </p:nvPicPr>
        <p:blipFill rotWithShape="1">
          <a:blip r:embed="rId2">
            <a:alphaModFix/>
          </a:blip>
          <a:srcRect/>
          <a:stretch/>
        </p:blipFill>
        <p:spPr>
          <a:xfrm>
            <a:off x="0" y="1"/>
            <a:ext cx="82296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26"/>
          <p:cNvSpPr txBox="1">
            <a:spLocks noGrp="1"/>
          </p:cNvSpPr>
          <p:nvPr>
            <p:ph type="title"/>
          </p:nvPr>
        </p:nvSpPr>
        <p:spPr>
          <a:xfrm>
            <a:off x="311701" y="2150851"/>
            <a:ext cx="8520600" cy="841800"/>
          </a:xfrm>
          <a:prstGeom prst="rect">
            <a:avLst/>
          </a:prstGeom>
          <a:noFill/>
          <a:ln>
            <a:noFill/>
          </a:ln>
        </p:spPr>
        <p:txBody>
          <a:bodyPr spcFirstLastPara="1" wrap="square" lIns="94800" tIns="94800" rIns="94800" bIns="94800" anchor="ctr"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20" name="Google Shape;20;p26"/>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311701" y="445026"/>
            <a:ext cx="8520600" cy="572700"/>
          </a:xfrm>
          <a:prstGeom prst="rect">
            <a:avLst/>
          </a:prstGeom>
          <a:noFill/>
          <a:ln>
            <a:noFill/>
          </a:ln>
        </p:spPr>
        <p:txBody>
          <a:bodyPr spcFirstLastPara="1" wrap="square" lIns="94800" tIns="94800" rIns="94800" bIns="94800" anchor="t" anchorCtr="0">
            <a:noAutofit/>
          </a:bodyPr>
          <a:lstStyle>
            <a:lvl1pPr lvl="0" algn="l">
              <a:lnSpc>
                <a:spcPct val="100000"/>
              </a:lnSpc>
              <a:spcBef>
                <a:spcPts val="0"/>
              </a:spcBef>
              <a:spcAft>
                <a:spcPts val="0"/>
              </a:spcAft>
              <a:buSzPts val="2900"/>
              <a:buNone/>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sp>
        <p:nvSpPr>
          <p:cNvPr id="23" name="Google Shape;23;p27"/>
          <p:cNvSpPr txBox="1">
            <a:spLocks noGrp="1"/>
          </p:cNvSpPr>
          <p:nvPr>
            <p:ph type="body" idx="1"/>
          </p:nvPr>
        </p:nvSpPr>
        <p:spPr>
          <a:xfrm>
            <a:off x="311702" y="1152476"/>
            <a:ext cx="3999900" cy="3416400"/>
          </a:xfrm>
          <a:prstGeom prst="rect">
            <a:avLst/>
          </a:prstGeom>
          <a:noFill/>
          <a:ln>
            <a:noFill/>
          </a:ln>
        </p:spPr>
        <p:txBody>
          <a:bodyPr spcFirstLastPara="1" wrap="square" lIns="94800" tIns="94800" rIns="94800" bIns="9480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700"/>
              </a:spcBef>
              <a:spcAft>
                <a:spcPts val="0"/>
              </a:spcAft>
              <a:buSzPts val="1200"/>
              <a:buChar char="○"/>
              <a:defRPr sz="1200"/>
            </a:lvl2pPr>
            <a:lvl3pPr marL="1371600" lvl="2" indent="-304800" algn="l">
              <a:lnSpc>
                <a:spcPct val="115000"/>
              </a:lnSpc>
              <a:spcBef>
                <a:spcPts val="1700"/>
              </a:spcBef>
              <a:spcAft>
                <a:spcPts val="0"/>
              </a:spcAft>
              <a:buSzPts val="1200"/>
              <a:buChar char="■"/>
              <a:defRPr sz="1200"/>
            </a:lvl3pPr>
            <a:lvl4pPr marL="1828800" lvl="3" indent="-304800" algn="l">
              <a:lnSpc>
                <a:spcPct val="115000"/>
              </a:lnSpc>
              <a:spcBef>
                <a:spcPts val="1700"/>
              </a:spcBef>
              <a:spcAft>
                <a:spcPts val="0"/>
              </a:spcAft>
              <a:buSzPts val="1200"/>
              <a:buChar char="●"/>
              <a:defRPr sz="1200"/>
            </a:lvl4pPr>
            <a:lvl5pPr marL="2286000" lvl="4" indent="-304800" algn="l">
              <a:lnSpc>
                <a:spcPct val="115000"/>
              </a:lnSpc>
              <a:spcBef>
                <a:spcPts val="1700"/>
              </a:spcBef>
              <a:spcAft>
                <a:spcPts val="0"/>
              </a:spcAft>
              <a:buSzPts val="1200"/>
              <a:buChar char="○"/>
              <a:defRPr sz="1200"/>
            </a:lvl5pPr>
            <a:lvl6pPr marL="2743200" lvl="5" indent="-304800" algn="l">
              <a:lnSpc>
                <a:spcPct val="115000"/>
              </a:lnSpc>
              <a:spcBef>
                <a:spcPts val="1700"/>
              </a:spcBef>
              <a:spcAft>
                <a:spcPts val="0"/>
              </a:spcAft>
              <a:buSzPts val="1200"/>
              <a:buChar char="■"/>
              <a:defRPr sz="1200"/>
            </a:lvl6pPr>
            <a:lvl7pPr marL="3200400" lvl="6" indent="-304800" algn="l">
              <a:lnSpc>
                <a:spcPct val="115000"/>
              </a:lnSpc>
              <a:spcBef>
                <a:spcPts val="1700"/>
              </a:spcBef>
              <a:spcAft>
                <a:spcPts val="0"/>
              </a:spcAft>
              <a:buSzPts val="1200"/>
              <a:buChar char="●"/>
              <a:defRPr sz="1200"/>
            </a:lvl7pPr>
            <a:lvl8pPr marL="3657600" lvl="7" indent="-304800" algn="l">
              <a:lnSpc>
                <a:spcPct val="115000"/>
              </a:lnSpc>
              <a:spcBef>
                <a:spcPts val="1700"/>
              </a:spcBef>
              <a:spcAft>
                <a:spcPts val="0"/>
              </a:spcAft>
              <a:buSzPts val="1200"/>
              <a:buChar char="○"/>
              <a:defRPr sz="1200"/>
            </a:lvl8pPr>
            <a:lvl9pPr marL="4114800" lvl="8" indent="-304800" algn="l">
              <a:lnSpc>
                <a:spcPct val="115000"/>
              </a:lnSpc>
              <a:spcBef>
                <a:spcPts val="1700"/>
              </a:spcBef>
              <a:spcAft>
                <a:spcPts val="1700"/>
              </a:spcAft>
              <a:buSzPts val="1200"/>
              <a:buChar char="■"/>
              <a:defRPr sz="1200"/>
            </a:lvl9pPr>
          </a:lstStyle>
          <a:p>
            <a:endParaRPr/>
          </a:p>
        </p:txBody>
      </p:sp>
      <p:sp>
        <p:nvSpPr>
          <p:cNvPr id="24" name="Google Shape;24;p27"/>
          <p:cNvSpPr txBox="1">
            <a:spLocks noGrp="1"/>
          </p:cNvSpPr>
          <p:nvPr>
            <p:ph type="body" idx="2"/>
          </p:nvPr>
        </p:nvSpPr>
        <p:spPr>
          <a:xfrm>
            <a:off x="4832400" y="1152476"/>
            <a:ext cx="3999900" cy="3416400"/>
          </a:xfrm>
          <a:prstGeom prst="rect">
            <a:avLst/>
          </a:prstGeom>
          <a:noFill/>
          <a:ln>
            <a:noFill/>
          </a:ln>
        </p:spPr>
        <p:txBody>
          <a:bodyPr spcFirstLastPara="1" wrap="square" lIns="94800" tIns="94800" rIns="94800" bIns="94800"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700"/>
              </a:spcBef>
              <a:spcAft>
                <a:spcPts val="0"/>
              </a:spcAft>
              <a:buSzPts val="1200"/>
              <a:buChar char="○"/>
              <a:defRPr sz="1200"/>
            </a:lvl2pPr>
            <a:lvl3pPr marL="1371600" lvl="2" indent="-304800" algn="l">
              <a:lnSpc>
                <a:spcPct val="115000"/>
              </a:lnSpc>
              <a:spcBef>
                <a:spcPts val="1700"/>
              </a:spcBef>
              <a:spcAft>
                <a:spcPts val="0"/>
              </a:spcAft>
              <a:buSzPts val="1200"/>
              <a:buChar char="■"/>
              <a:defRPr sz="1200"/>
            </a:lvl3pPr>
            <a:lvl4pPr marL="1828800" lvl="3" indent="-304800" algn="l">
              <a:lnSpc>
                <a:spcPct val="115000"/>
              </a:lnSpc>
              <a:spcBef>
                <a:spcPts val="1700"/>
              </a:spcBef>
              <a:spcAft>
                <a:spcPts val="0"/>
              </a:spcAft>
              <a:buSzPts val="1200"/>
              <a:buChar char="●"/>
              <a:defRPr sz="1200"/>
            </a:lvl4pPr>
            <a:lvl5pPr marL="2286000" lvl="4" indent="-304800" algn="l">
              <a:lnSpc>
                <a:spcPct val="115000"/>
              </a:lnSpc>
              <a:spcBef>
                <a:spcPts val="1700"/>
              </a:spcBef>
              <a:spcAft>
                <a:spcPts val="0"/>
              </a:spcAft>
              <a:buSzPts val="1200"/>
              <a:buChar char="○"/>
              <a:defRPr sz="1200"/>
            </a:lvl5pPr>
            <a:lvl6pPr marL="2743200" lvl="5" indent="-304800" algn="l">
              <a:lnSpc>
                <a:spcPct val="115000"/>
              </a:lnSpc>
              <a:spcBef>
                <a:spcPts val="1700"/>
              </a:spcBef>
              <a:spcAft>
                <a:spcPts val="0"/>
              </a:spcAft>
              <a:buSzPts val="1200"/>
              <a:buChar char="■"/>
              <a:defRPr sz="1200"/>
            </a:lvl6pPr>
            <a:lvl7pPr marL="3200400" lvl="6" indent="-304800" algn="l">
              <a:lnSpc>
                <a:spcPct val="115000"/>
              </a:lnSpc>
              <a:spcBef>
                <a:spcPts val="1700"/>
              </a:spcBef>
              <a:spcAft>
                <a:spcPts val="0"/>
              </a:spcAft>
              <a:buSzPts val="1200"/>
              <a:buChar char="●"/>
              <a:defRPr sz="1200"/>
            </a:lvl7pPr>
            <a:lvl8pPr marL="3657600" lvl="7" indent="-304800" algn="l">
              <a:lnSpc>
                <a:spcPct val="115000"/>
              </a:lnSpc>
              <a:spcBef>
                <a:spcPts val="1700"/>
              </a:spcBef>
              <a:spcAft>
                <a:spcPts val="0"/>
              </a:spcAft>
              <a:buSzPts val="1200"/>
              <a:buChar char="○"/>
              <a:defRPr sz="1200"/>
            </a:lvl8pPr>
            <a:lvl9pPr marL="4114800" lvl="8" indent="-304800" algn="l">
              <a:lnSpc>
                <a:spcPct val="115000"/>
              </a:lnSpc>
              <a:spcBef>
                <a:spcPts val="1700"/>
              </a:spcBef>
              <a:spcAft>
                <a:spcPts val="1700"/>
              </a:spcAft>
              <a:buSzPts val="1200"/>
              <a:buChar char="■"/>
              <a:defRPr sz="1200"/>
            </a:lvl9pPr>
          </a:lstStyle>
          <a:p>
            <a:endParaRPr/>
          </a:p>
        </p:txBody>
      </p:sp>
      <p:sp>
        <p:nvSpPr>
          <p:cNvPr id="25" name="Google Shape;25;p27"/>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311701" y="445026"/>
            <a:ext cx="8520600" cy="572700"/>
          </a:xfrm>
          <a:prstGeom prst="rect">
            <a:avLst/>
          </a:prstGeom>
          <a:noFill/>
          <a:ln>
            <a:noFill/>
          </a:ln>
        </p:spPr>
        <p:txBody>
          <a:bodyPr spcFirstLastPara="1" wrap="square" lIns="94800" tIns="94800" rIns="94800" bIns="94800" anchor="t" anchorCtr="0">
            <a:noAutofit/>
          </a:bodyPr>
          <a:lstStyle>
            <a:lvl1pPr lvl="0" algn="l">
              <a:lnSpc>
                <a:spcPct val="100000"/>
              </a:lnSpc>
              <a:spcBef>
                <a:spcPts val="0"/>
              </a:spcBef>
              <a:spcAft>
                <a:spcPts val="0"/>
              </a:spcAft>
              <a:buSzPts val="2900"/>
              <a:buNone/>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sp>
        <p:nvSpPr>
          <p:cNvPr id="28" name="Google Shape;28;p28"/>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29"/>
          <p:cNvSpPr txBox="1">
            <a:spLocks noGrp="1"/>
          </p:cNvSpPr>
          <p:nvPr>
            <p:ph type="title"/>
          </p:nvPr>
        </p:nvSpPr>
        <p:spPr>
          <a:xfrm>
            <a:off x="311700" y="555601"/>
            <a:ext cx="2808000" cy="755700"/>
          </a:xfrm>
          <a:prstGeom prst="rect">
            <a:avLst/>
          </a:prstGeom>
          <a:noFill/>
          <a:ln>
            <a:noFill/>
          </a:ln>
        </p:spPr>
        <p:txBody>
          <a:bodyPr spcFirstLastPara="1" wrap="square" lIns="94800" tIns="94800" rIns="94800" bIns="94800" anchor="b" anchorCtr="0">
            <a:noAutofit/>
          </a:bodyPr>
          <a:lstStyle>
            <a:lvl1pPr lvl="0" algn="l">
              <a:lnSpc>
                <a:spcPct val="100000"/>
              </a:lnSpc>
              <a:spcBef>
                <a:spcPts val="0"/>
              </a:spcBef>
              <a:spcAft>
                <a:spcPts val="0"/>
              </a:spcAft>
              <a:buSzPts val="2500"/>
              <a:buNone/>
              <a:defRPr sz="2501"/>
            </a:lvl1pPr>
            <a:lvl2pPr lvl="1" algn="l">
              <a:lnSpc>
                <a:spcPct val="100000"/>
              </a:lnSpc>
              <a:spcBef>
                <a:spcPts val="0"/>
              </a:spcBef>
              <a:spcAft>
                <a:spcPts val="0"/>
              </a:spcAft>
              <a:buSzPts val="2500"/>
              <a:buNone/>
              <a:defRPr sz="2501"/>
            </a:lvl2pPr>
            <a:lvl3pPr lvl="2" algn="l">
              <a:lnSpc>
                <a:spcPct val="100000"/>
              </a:lnSpc>
              <a:spcBef>
                <a:spcPts val="0"/>
              </a:spcBef>
              <a:spcAft>
                <a:spcPts val="0"/>
              </a:spcAft>
              <a:buSzPts val="2500"/>
              <a:buNone/>
              <a:defRPr sz="2501"/>
            </a:lvl3pPr>
            <a:lvl4pPr lvl="3" algn="l">
              <a:lnSpc>
                <a:spcPct val="100000"/>
              </a:lnSpc>
              <a:spcBef>
                <a:spcPts val="0"/>
              </a:spcBef>
              <a:spcAft>
                <a:spcPts val="0"/>
              </a:spcAft>
              <a:buSzPts val="2500"/>
              <a:buNone/>
              <a:defRPr sz="2501"/>
            </a:lvl4pPr>
            <a:lvl5pPr lvl="4" algn="l">
              <a:lnSpc>
                <a:spcPct val="100000"/>
              </a:lnSpc>
              <a:spcBef>
                <a:spcPts val="0"/>
              </a:spcBef>
              <a:spcAft>
                <a:spcPts val="0"/>
              </a:spcAft>
              <a:buSzPts val="2500"/>
              <a:buNone/>
              <a:defRPr sz="2501"/>
            </a:lvl5pPr>
            <a:lvl6pPr lvl="5" algn="l">
              <a:lnSpc>
                <a:spcPct val="100000"/>
              </a:lnSpc>
              <a:spcBef>
                <a:spcPts val="0"/>
              </a:spcBef>
              <a:spcAft>
                <a:spcPts val="0"/>
              </a:spcAft>
              <a:buSzPts val="2500"/>
              <a:buNone/>
              <a:defRPr sz="2501"/>
            </a:lvl6pPr>
            <a:lvl7pPr lvl="6" algn="l">
              <a:lnSpc>
                <a:spcPct val="100000"/>
              </a:lnSpc>
              <a:spcBef>
                <a:spcPts val="0"/>
              </a:spcBef>
              <a:spcAft>
                <a:spcPts val="0"/>
              </a:spcAft>
              <a:buSzPts val="2500"/>
              <a:buNone/>
              <a:defRPr sz="2501"/>
            </a:lvl7pPr>
            <a:lvl8pPr lvl="7" algn="l">
              <a:lnSpc>
                <a:spcPct val="100000"/>
              </a:lnSpc>
              <a:spcBef>
                <a:spcPts val="0"/>
              </a:spcBef>
              <a:spcAft>
                <a:spcPts val="0"/>
              </a:spcAft>
              <a:buSzPts val="2500"/>
              <a:buNone/>
              <a:defRPr sz="2501"/>
            </a:lvl8pPr>
            <a:lvl9pPr lvl="8" algn="l">
              <a:lnSpc>
                <a:spcPct val="100000"/>
              </a:lnSpc>
              <a:spcBef>
                <a:spcPts val="0"/>
              </a:spcBef>
              <a:spcAft>
                <a:spcPts val="0"/>
              </a:spcAft>
              <a:buSzPts val="2500"/>
              <a:buNone/>
              <a:defRPr sz="2501"/>
            </a:lvl9pPr>
          </a:lstStyle>
          <a:p>
            <a:endParaRPr/>
          </a:p>
        </p:txBody>
      </p:sp>
      <p:sp>
        <p:nvSpPr>
          <p:cNvPr id="31" name="Google Shape;31;p29"/>
          <p:cNvSpPr txBox="1">
            <a:spLocks noGrp="1"/>
          </p:cNvSpPr>
          <p:nvPr>
            <p:ph type="body" idx="1"/>
          </p:nvPr>
        </p:nvSpPr>
        <p:spPr>
          <a:xfrm>
            <a:off x="311700" y="1389600"/>
            <a:ext cx="2808000" cy="3179100"/>
          </a:xfrm>
          <a:prstGeom prst="rect">
            <a:avLst/>
          </a:prstGeom>
          <a:noFill/>
          <a:ln>
            <a:noFill/>
          </a:ln>
        </p:spPr>
        <p:txBody>
          <a:bodyPr spcFirstLastPara="1" wrap="square" lIns="94800" tIns="94800" rIns="94800" bIns="94800"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700"/>
              </a:spcBef>
              <a:spcAft>
                <a:spcPts val="0"/>
              </a:spcAft>
              <a:buSzPts val="1200"/>
              <a:buChar char="○"/>
              <a:defRPr sz="1200"/>
            </a:lvl2pPr>
            <a:lvl3pPr marL="1371600" lvl="2" indent="-304800" algn="l">
              <a:lnSpc>
                <a:spcPct val="115000"/>
              </a:lnSpc>
              <a:spcBef>
                <a:spcPts val="1700"/>
              </a:spcBef>
              <a:spcAft>
                <a:spcPts val="0"/>
              </a:spcAft>
              <a:buSzPts val="1200"/>
              <a:buChar char="■"/>
              <a:defRPr sz="1200"/>
            </a:lvl3pPr>
            <a:lvl4pPr marL="1828800" lvl="3" indent="-304800" algn="l">
              <a:lnSpc>
                <a:spcPct val="115000"/>
              </a:lnSpc>
              <a:spcBef>
                <a:spcPts val="1700"/>
              </a:spcBef>
              <a:spcAft>
                <a:spcPts val="0"/>
              </a:spcAft>
              <a:buSzPts val="1200"/>
              <a:buChar char="●"/>
              <a:defRPr sz="1200"/>
            </a:lvl4pPr>
            <a:lvl5pPr marL="2286000" lvl="4" indent="-304800" algn="l">
              <a:lnSpc>
                <a:spcPct val="115000"/>
              </a:lnSpc>
              <a:spcBef>
                <a:spcPts val="1700"/>
              </a:spcBef>
              <a:spcAft>
                <a:spcPts val="0"/>
              </a:spcAft>
              <a:buSzPts val="1200"/>
              <a:buChar char="○"/>
              <a:defRPr sz="1200"/>
            </a:lvl5pPr>
            <a:lvl6pPr marL="2743200" lvl="5" indent="-304800" algn="l">
              <a:lnSpc>
                <a:spcPct val="115000"/>
              </a:lnSpc>
              <a:spcBef>
                <a:spcPts val="1700"/>
              </a:spcBef>
              <a:spcAft>
                <a:spcPts val="0"/>
              </a:spcAft>
              <a:buSzPts val="1200"/>
              <a:buChar char="■"/>
              <a:defRPr sz="1200"/>
            </a:lvl6pPr>
            <a:lvl7pPr marL="3200400" lvl="6" indent="-304800" algn="l">
              <a:lnSpc>
                <a:spcPct val="115000"/>
              </a:lnSpc>
              <a:spcBef>
                <a:spcPts val="1700"/>
              </a:spcBef>
              <a:spcAft>
                <a:spcPts val="0"/>
              </a:spcAft>
              <a:buSzPts val="1200"/>
              <a:buChar char="●"/>
              <a:defRPr sz="1200"/>
            </a:lvl7pPr>
            <a:lvl8pPr marL="3657600" lvl="7" indent="-304800" algn="l">
              <a:lnSpc>
                <a:spcPct val="115000"/>
              </a:lnSpc>
              <a:spcBef>
                <a:spcPts val="1700"/>
              </a:spcBef>
              <a:spcAft>
                <a:spcPts val="0"/>
              </a:spcAft>
              <a:buSzPts val="1200"/>
              <a:buChar char="○"/>
              <a:defRPr sz="1200"/>
            </a:lvl8pPr>
            <a:lvl9pPr marL="4114800" lvl="8" indent="-304800" algn="l">
              <a:lnSpc>
                <a:spcPct val="115000"/>
              </a:lnSpc>
              <a:spcBef>
                <a:spcPts val="1700"/>
              </a:spcBef>
              <a:spcAft>
                <a:spcPts val="1700"/>
              </a:spcAft>
              <a:buSzPts val="1200"/>
              <a:buChar char="■"/>
              <a:defRPr sz="1200"/>
            </a:lvl9pPr>
          </a:lstStyle>
          <a:p>
            <a:endParaRPr/>
          </a:p>
        </p:txBody>
      </p:sp>
      <p:sp>
        <p:nvSpPr>
          <p:cNvPr id="32" name="Google Shape;32;p29"/>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90250" y="450150"/>
            <a:ext cx="6367800" cy="4090800"/>
          </a:xfrm>
          <a:prstGeom prst="rect">
            <a:avLst/>
          </a:prstGeom>
          <a:noFill/>
          <a:ln>
            <a:noFill/>
          </a:ln>
        </p:spPr>
        <p:txBody>
          <a:bodyPr spcFirstLastPara="1" wrap="square" lIns="94800" tIns="94800" rIns="94800" bIns="94800" anchor="ctr"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sp>
        <p:nvSpPr>
          <p:cNvPr id="35" name="Google Shape;35;p30"/>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pic>
        <p:nvPicPr>
          <p:cNvPr id="38" name="Google Shape;38;p32"/>
          <p:cNvPicPr preferRelativeResize="0"/>
          <p:nvPr/>
        </p:nvPicPr>
        <p:blipFill rotWithShape="1">
          <a:blip r:embed="rId2">
            <a:alphaModFix/>
          </a:blip>
          <a:srcRect/>
          <a:stretch/>
        </p:blipFill>
        <p:spPr>
          <a:xfrm>
            <a:off x="0" y="1"/>
            <a:ext cx="82296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311701" y="445026"/>
            <a:ext cx="8520600" cy="572700"/>
          </a:xfrm>
          <a:prstGeom prst="rect">
            <a:avLst/>
          </a:prstGeom>
          <a:noFill/>
          <a:ln>
            <a:noFill/>
          </a:ln>
        </p:spPr>
        <p:txBody>
          <a:bodyPr spcFirstLastPara="1" wrap="square" lIns="94800" tIns="94800" rIns="94800" bIns="94800" anchor="t" anchorCtr="0">
            <a:noAutofit/>
          </a:bodyPr>
          <a:lstStyle>
            <a:lvl1pPr marR="0" lvl="0"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311701" y="1152476"/>
            <a:ext cx="8520600" cy="3416400"/>
          </a:xfrm>
          <a:prstGeom prst="rect">
            <a:avLst/>
          </a:prstGeom>
          <a:noFill/>
          <a:ln>
            <a:noFill/>
          </a:ln>
        </p:spPr>
        <p:txBody>
          <a:bodyPr spcFirstLastPara="1" wrap="square" lIns="94800" tIns="94800" rIns="94800" bIns="94800" anchor="t" anchorCtr="0">
            <a:noAutofit/>
          </a:bodyPr>
          <a:lstStyle>
            <a:lvl1pPr marL="457200" marR="0" lvl="0"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1pPr>
            <a:lvl2pPr marL="914400" marR="0" lvl="1"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7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700"/>
              </a:spcBef>
              <a:spcAft>
                <a:spcPts val="17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0"/>
          <p:cNvSpPr txBox="1">
            <a:spLocks noGrp="1"/>
          </p:cNvSpPr>
          <p:nvPr>
            <p:ph type="sldNum" idx="12"/>
          </p:nvPr>
        </p:nvSpPr>
        <p:spPr>
          <a:xfrm>
            <a:off x="8472460" y="4663217"/>
            <a:ext cx="548700" cy="393600"/>
          </a:xfrm>
          <a:prstGeom prst="rect">
            <a:avLst/>
          </a:prstGeom>
          <a:noFill/>
          <a:ln>
            <a:noFill/>
          </a:ln>
        </p:spPr>
        <p:txBody>
          <a:bodyPr spcFirstLastPara="1" wrap="square" lIns="94800" tIns="94800" rIns="94800" bIns="948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jpe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vk.com/topic-50822322_2859567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webp"/><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8.webp"/><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6.jp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t="13608" b="13963"/>
          <a:stretch/>
        </p:blipFill>
        <p:spPr>
          <a:xfrm>
            <a:off x="-89246" y="-127000"/>
            <a:ext cx="9273114" cy="5372100"/>
          </a:xfrm>
          <a:prstGeom prst="rect">
            <a:avLst/>
          </a:prstGeom>
        </p:spPr>
      </p:pic>
      <p:sp>
        <p:nvSpPr>
          <p:cNvPr id="7" name="Прямоугольник 6"/>
          <p:cNvSpPr/>
          <p:nvPr/>
        </p:nvSpPr>
        <p:spPr>
          <a:xfrm>
            <a:off x="-89246" y="-215900"/>
            <a:ext cx="9273114" cy="5461000"/>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30F5955-7DAF-454D-BD5A-48F358B712E3}"/>
              </a:ext>
            </a:extLst>
          </p:cNvPr>
          <p:cNvSpPr txBox="1"/>
          <p:nvPr/>
        </p:nvSpPr>
        <p:spPr>
          <a:xfrm>
            <a:off x="-964081" y="3969659"/>
            <a:ext cx="4059706" cy="646331"/>
          </a:xfrm>
          <a:prstGeom prst="rect">
            <a:avLst/>
          </a:prstGeom>
          <a:noFill/>
        </p:spPr>
        <p:txBody>
          <a:bodyPr wrap="square" rtlCol="0">
            <a:spAutoFit/>
          </a:bodyPr>
          <a:lstStyle/>
          <a:p>
            <a:pPr algn="ctr"/>
            <a:r>
              <a:rPr lang="en-US" sz="1800" dirty="0">
                <a:solidFill>
                  <a:schemeClr val="bg1"/>
                </a:solidFill>
                <a:latin typeface="Phenomena Thin" panose="00000300000000000000" pitchFamily="50" charset="-52"/>
              </a:rPr>
              <a:t>@</a:t>
            </a:r>
            <a:r>
              <a:rPr lang="en-US" sz="1800" dirty="0" err="1">
                <a:solidFill>
                  <a:schemeClr val="bg1"/>
                </a:solidFill>
                <a:latin typeface="Phenomena Thin" panose="00000300000000000000" pitchFamily="50" charset="-52"/>
              </a:rPr>
              <a:t>Evgenia.Astrolab</a:t>
            </a:r>
            <a:endParaRPr lang="en-US" sz="1800" dirty="0">
              <a:solidFill>
                <a:schemeClr val="bg1"/>
              </a:solidFill>
              <a:latin typeface="Phenomena Thin" panose="00000300000000000000" pitchFamily="50" charset="-52"/>
            </a:endParaRPr>
          </a:p>
          <a:p>
            <a:pPr algn="ctr"/>
            <a:r>
              <a:rPr lang="ru-RU" sz="1800" dirty="0">
                <a:solidFill>
                  <a:schemeClr val="bg1"/>
                </a:solidFill>
                <a:latin typeface="Phenomena Thin" panose="00000300000000000000" pitchFamily="50" charset="-52"/>
              </a:rPr>
              <a:t>Евгения Павлова</a:t>
            </a:r>
          </a:p>
        </p:txBody>
      </p:sp>
      <p:sp>
        <p:nvSpPr>
          <p:cNvPr id="5" name="TextBox 4"/>
          <p:cNvSpPr txBox="1"/>
          <p:nvPr/>
        </p:nvSpPr>
        <p:spPr>
          <a:xfrm>
            <a:off x="571830" y="1240062"/>
            <a:ext cx="8140370" cy="1446550"/>
          </a:xfrm>
          <a:prstGeom prst="rect">
            <a:avLst/>
          </a:prstGeom>
          <a:noFill/>
        </p:spPr>
        <p:txBody>
          <a:bodyPr wrap="none" rtlCol="0">
            <a:spAutoFit/>
          </a:bodyPr>
          <a:lstStyle/>
          <a:p>
            <a:r>
              <a:rPr lang="en-US" sz="8800" dirty="0">
                <a:solidFill>
                  <a:schemeClr val="bg1"/>
                </a:solidFill>
                <a:latin typeface="Myra 4F Caps" pitchFamily="2" charset="0"/>
              </a:rPr>
              <a:t>ASTROWEEK</a:t>
            </a:r>
            <a:endParaRPr lang="ru-RU" sz="8800" dirty="0">
              <a:solidFill>
                <a:schemeClr val="bg1"/>
              </a:solidFill>
              <a:latin typeface="Myra 4F Cap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298" name="Google Shape;298;g7d93dac8bd_5_142"/>
          <p:cNvSpPr txBox="1"/>
          <p:nvPr/>
        </p:nvSpPr>
        <p:spPr>
          <a:xfrm>
            <a:off x="212983" y="147021"/>
            <a:ext cx="6784231" cy="258461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2800" b="1" i="0" u="none" strike="noStrike" cap="none" dirty="0">
                <a:solidFill>
                  <a:srgbClr val="434343"/>
                </a:solidFill>
                <a:latin typeface="Myra 4F Caps" pitchFamily="2" charset="0"/>
                <a:ea typeface="Helvetica Neue"/>
                <a:cs typeface="Helvetica Neue"/>
                <a:sym typeface="Helvetica Neue"/>
              </a:rPr>
              <a:t>Юпитер</a:t>
            </a:r>
          </a:p>
          <a:p>
            <a:pPr marL="0" marR="0" lvl="0" indent="0" algn="l" rtl="0">
              <a:lnSpc>
                <a:spcPct val="100000"/>
              </a:lnSpc>
              <a:spcBef>
                <a:spcPts val="0"/>
              </a:spcBef>
              <a:spcAft>
                <a:spcPts val="0"/>
              </a:spcAft>
              <a:buClr>
                <a:srgbClr val="000000"/>
              </a:buClr>
              <a:buSzPts val="4000"/>
              <a:buFont typeface="Arial"/>
              <a:buNone/>
            </a:pPr>
            <a:r>
              <a:rPr lang="ru-RU" sz="2800" b="1" dirty="0">
                <a:solidFill>
                  <a:srgbClr val="434343"/>
                </a:solidFill>
                <a:latin typeface="Phenomena Thin" panose="00000300000000000000" pitchFamily="50" charset="-52"/>
                <a:ea typeface="Helvetica Neue"/>
                <a:cs typeface="Helvetica Neue"/>
                <a:sym typeface="Helvetica Neue"/>
              </a:rPr>
              <a:t>Гуру</a:t>
            </a:r>
          </a:p>
          <a:p>
            <a:pPr marL="0" marR="0" lvl="0" indent="0" algn="l"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Guru</a:t>
            </a:r>
            <a:endParaRPr lang="ru-RU" sz="2800" b="1" dirty="0">
              <a:solidFill>
                <a:srgbClr val="434343"/>
              </a:solidFill>
              <a:latin typeface="Phenomena Thin" panose="00000300000000000000" pitchFamily="50" charset="-52"/>
              <a:ea typeface="Helvetica Neue"/>
              <a:cs typeface="Helvetica Neue"/>
              <a:sym typeface="Helvetica Neue"/>
            </a:endParaRPr>
          </a:p>
          <a:p>
            <a:pPr marL="0" marR="0" lvl="0" indent="0" algn="l" rtl="0">
              <a:lnSpc>
                <a:spcPct val="100000"/>
              </a:lnSpc>
              <a:spcBef>
                <a:spcPts val="0"/>
              </a:spcBef>
              <a:spcAft>
                <a:spcPts val="0"/>
              </a:spcAft>
              <a:buClr>
                <a:srgbClr val="000000"/>
              </a:buClr>
              <a:buSzPts val="4000"/>
              <a:buFont typeface="Arial"/>
              <a:buNone/>
            </a:pPr>
            <a:r>
              <a:rPr lang="en-US" sz="2800" b="1" dirty="0" err="1">
                <a:solidFill>
                  <a:srgbClr val="434343"/>
                </a:solidFill>
                <a:latin typeface="Phenomena Thin" panose="00000300000000000000" pitchFamily="50" charset="-52"/>
                <a:ea typeface="Helvetica Neue"/>
                <a:cs typeface="Helvetica Neue"/>
                <a:sym typeface="Helvetica Neue"/>
              </a:rPr>
              <a:t>Jp</a:t>
            </a:r>
            <a:endParaRPr lang="en-US" sz="2800" b="1" dirty="0">
              <a:solidFill>
                <a:srgbClr val="434343"/>
              </a:solidFill>
              <a:latin typeface="Phenomena Thin" panose="00000300000000000000" pitchFamily="50" charset="-52"/>
              <a:ea typeface="Helvetica Neue"/>
              <a:cs typeface="Helvetica Neue"/>
              <a:sym typeface="Helvetica Neue"/>
            </a:endParaRPr>
          </a:p>
          <a:p>
            <a:pPr marL="0" marR="0" lvl="0" indent="0" algn="l"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Gu</a:t>
            </a:r>
            <a:endParaRPr sz="2800" b="1" i="0" u="none" strike="noStrike" cap="none" dirty="0">
              <a:solidFill>
                <a:srgbClr val="434343"/>
              </a:solidFill>
              <a:latin typeface="Phenomena Thin" panose="00000300000000000000" pitchFamily="50" charset="-52"/>
              <a:ea typeface="Helvetica Neue"/>
              <a:cs typeface="Helvetica Neue"/>
              <a:sym typeface="Helvetica Neue"/>
            </a:endParaRPr>
          </a:p>
        </p:txBody>
      </p:sp>
      <p:sp>
        <p:nvSpPr>
          <p:cNvPr id="2" name="Прямоугольник 1">
            <a:extLst>
              <a:ext uri="{FF2B5EF4-FFF2-40B4-BE49-F238E27FC236}">
                <a16:creationId xmlns:a16="http://schemas.microsoft.com/office/drawing/2014/main" id="{1802567D-E445-4174-B684-97A3EECF0C1C}"/>
              </a:ext>
            </a:extLst>
          </p:cNvPr>
          <p:cNvSpPr/>
          <p:nvPr/>
        </p:nvSpPr>
        <p:spPr>
          <a:xfrm>
            <a:off x="2286000" y="-13848129"/>
            <a:ext cx="4572000" cy="6863417"/>
          </a:xfrm>
          <a:prstGeom prst="rect">
            <a:avLst/>
          </a:prstGeom>
        </p:spPr>
        <p:txBody>
          <a:bodyPr>
            <a:spAutoFit/>
          </a:bodyPr>
          <a:lstStyle/>
          <a:p>
            <a:pPr algn="ctr" fontAlgn="base"/>
            <a:r>
              <a:rPr lang="ru-RU" sz="800" dirty="0">
                <a:latin typeface="Verdana" panose="020B0604030504040204" pitchFamily="34" charset="0"/>
              </a:rPr>
              <a:t>* * * * * * * * *</a:t>
            </a:r>
          </a:p>
          <a:p>
            <a:pPr algn="ctr" fontAlgn="base"/>
            <a:r>
              <a:rPr lang="ru-RU" sz="800" b="1" dirty="0">
                <a:solidFill>
                  <a:srgbClr val="333333"/>
                </a:solidFill>
                <a:latin typeface="Verdana" panose="020B0604030504040204" pitchFamily="34" charset="0"/>
              </a:rPr>
              <a:t>Функции различных </a:t>
            </a:r>
            <a:r>
              <a:rPr lang="ru-RU" sz="800" b="1" dirty="0" err="1">
                <a:solidFill>
                  <a:srgbClr val="333333"/>
                </a:solidFill>
                <a:latin typeface="Verdana" panose="020B0604030504040204" pitchFamily="34" charset="0"/>
              </a:rPr>
              <a:t>Титхи</a:t>
            </a:r>
            <a:endParaRPr lang="ru-RU" sz="800" b="1" dirty="0">
              <a:solidFill>
                <a:srgbClr val="333333"/>
              </a:solidFill>
              <a:latin typeface="Verdana" panose="020B0604030504040204" pitchFamily="34" charset="0"/>
            </a:endParaRPr>
          </a:p>
          <a:p>
            <a:pPr fontAlgn="base"/>
            <a:r>
              <a:rPr lang="ru-RU" sz="800" b="1" dirty="0" err="1">
                <a:latin typeface="inherit"/>
              </a:rPr>
              <a:t>Пратипад</a:t>
            </a:r>
            <a:r>
              <a:rPr lang="ru-RU" sz="800" b="1" dirty="0">
                <a:latin typeface="inherit"/>
              </a:rPr>
              <a:t> </a:t>
            </a:r>
            <a:r>
              <a:rPr lang="ru-RU" sz="800" dirty="0">
                <a:latin typeface="Verdana" panose="020B0604030504040204" pitchFamily="34" charset="0"/>
              </a:rPr>
              <a:t>(первый день убывающей/растущей Луны)</a:t>
            </a:r>
            <a:r>
              <a:rPr lang="ru-RU" sz="800" b="1" dirty="0">
                <a:latin typeface="inherit"/>
              </a:rPr>
              <a:t>:</a:t>
            </a:r>
            <a:r>
              <a:rPr lang="ru-RU" sz="800" dirty="0">
                <a:latin typeface="Verdana" panose="020B0604030504040204" pitchFamily="34" charset="0"/>
              </a:rPr>
              <a:t> </a:t>
            </a:r>
            <a:r>
              <a:rPr lang="ru-RU" sz="800" dirty="0" err="1">
                <a:latin typeface="Verdana" panose="020B0604030504040204" pitchFamily="34" charset="0"/>
              </a:rPr>
              <a:t>брахманические</a:t>
            </a:r>
            <a:r>
              <a:rPr lang="ru-RU" sz="800" dirty="0">
                <a:latin typeface="Verdana" panose="020B0604030504040204" pitchFamily="34" charset="0"/>
              </a:rPr>
              <a:t> церемонии, брак, коронация, посев и т.п.; фестивали; путешествия; вхождение в должность; дела, связанные с домами или землями; подстригание волос.</a:t>
            </a:r>
          </a:p>
          <a:p>
            <a:pPr fontAlgn="base"/>
            <a:r>
              <a:rPr lang="ru-RU" sz="800" b="1" dirty="0" err="1">
                <a:latin typeface="inherit"/>
              </a:rPr>
              <a:t>Двитийа</a:t>
            </a:r>
            <a:r>
              <a:rPr lang="ru-RU" sz="800" dirty="0">
                <a:latin typeface="Verdana" panose="020B0604030504040204" pitchFamily="34" charset="0"/>
              </a:rPr>
              <a:t> (второй день убывающей/растущей Луны): закладка фундамента дома, строительство и т.п.; начало действий, связанных с властями; брак; дела, связанные с домами или землями; выполнение обещаний; вхождение в должность.</a:t>
            </a:r>
          </a:p>
          <a:p>
            <a:pPr fontAlgn="base"/>
            <a:r>
              <a:rPr lang="ru-RU" sz="800" b="1" dirty="0" err="1">
                <a:latin typeface="inherit"/>
              </a:rPr>
              <a:t>Тритийа</a:t>
            </a:r>
            <a:r>
              <a:rPr lang="ru-RU" sz="800" dirty="0">
                <a:latin typeface="Verdana" panose="020B0604030504040204" pitchFamily="34" charset="0"/>
              </a:rPr>
              <a:t> (третий день убывающей/растущей Луны)</a:t>
            </a:r>
            <a:r>
              <a:rPr lang="ru-RU" sz="800" b="1" dirty="0">
                <a:latin typeface="inherit"/>
              </a:rPr>
              <a:t>:</a:t>
            </a:r>
            <a:r>
              <a:rPr lang="ru-RU" sz="800" dirty="0">
                <a:latin typeface="Verdana" panose="020B0604030504040204" pitchFamily="34" charset="0"/>
              </a:rPr>
              <a:t> подстригание волос и т.п.; брак; первое кормление ребенка; первый урок музыки; создание границ; строительство.</a:t>
            </a:r>
          </a:p>
          <a:p>
            <a:pPr fontAlgn="base"/>
            <a:r>
              <a:rPr lang="ru-RU" sz="800" b="1" dirty="0" err="1">
                <a:latin typeface="inherit"/>
              </a:rPr>
              <a:t>Чатурти</a:t>
            </a:r>
            <a:r>
              <a:rPr lang="ru-RU" sz="800" dirty="0">
                <a:latin typeface="Verdana" panose="020B0604030504040204" pitchFamily="34" charset="0"/>
              </a:rPr>
              <a:t> (четвертый день убывающей/растущей Луны): борьба с врагами, разрушение, хитрость и т.п. Избавление от нежелательных объектов; чистка; война; использование огня. </a:t>
            </a:r>
            <a:r>
              <a:rPr lang="ru-RU" sz="800" dirty="0" err="1">
                <a:latin typeface="Verdana" panose="020B0604030504040204" pitchFamily="34" charset="0"/>
              </a:rPr>
              <a:t>Титхи</a:t>
            </a:r>
            <a:r>
              <a:rPr lang="ru-RU" sz="800" dirty="0">
                <a:latin typeface="Verdana" panose="020B0604030504040204" pitchFamily="34" charset="0"/>
              </a:rPr>
              <a:t> не хорош для благоприятных действий.</a:t>
            </a:r>
          </a:p>
          <a:p>
            <a:pPr fontAlgn="base"/>
            <a:r>
              <a:rPr lang="ru-RU" sz="800" b="1" dirty="0">
                <a:latin typeface="inherit"/>
              </a:rPr>
              <a:t>Панчами</a:t>
            </a:r>
            <a:r>
              <a:rPr lang="ru-RU" sz="800" dirty="0">
                <a:latin typeface="Verdana" panose="020B0604030504040204" pitchFamily="34" charset="0"/>
              </a:rPr>
              <a:t> (пятый день убывающей/растущей Луны): лечение, брак, изготовление украшений и т.п.; это самый лучший </a:t>
            </a:r>
            <a:r>
              <a:rPr lang="ru-RU" sz="800" dirty="0" err="1">
                <a:latin typeface="Verdana" panose="020B0604030504040204" pitchFamily="34" charset="0"/>
              </a:rPr>
              <a:t>Титхи</a:t>
            </a:r>
            <a:r>
              <a:rPr lang="ru-RU" sz="800" dirty="0">
                <a:latin typeface="Verdana" panose="020B0604030504040204" pitchFamily="34" charset="0"/>
              </a:rPr>
              <a:t> для всех благоприятных действий, брака.</a:t>
            </a:r>
          </a:p>
          <a:p>
            <a:pPr fontAlgn="base"/>
            <a:r>
              <a:rPr lang="ru-RU" sz="800" b="1" dirty="0" err="1">
                <a:latin typeface="inherit"/>
              </a:rPr>
              <a:t>Шаштхи</a:t>
            </a:r>
            <a:r>
              <a:rPr lang="ru-RU" sz="800" dirty="0">
                <a:latin typeface="Verdana" panose="020B0604030504040204" pitchFamily="34" charset="0"/>
              </a:rPr>
              <a:t> (шестой день убывающей/растущей Луны): коронация, заведение дружбы и т.п.; строительство; дела, связанные с домами или землями; изготовление украшений; завоевание чьего-либо доверия. Брак средне благоприятен.</a:t>
            </a:r>
          </a:p>
          <a:p>
            <a:pPr fontAlgn="base"/>
            <a:r>
              <a:rPr lang="ru-RU" sz="800" b="1" dirty="0" err="1">
                <a:latin typeface="inherit"/>
              </a:rPr>
              <a:t>Саптами</a:t>
            </a:r>
            <a:r>
              <a:rPr lang="ru-RU" sz="800" dirty="0">
                <a:latin typeface="Verdana" panose="020B0604030504040204" pitchFamily="34" charset="0"/>
              </a:rPr>
              <a:t> (седьмой день убывающей/растущей Луны): путешествия, строительство транспортных средств и т.п.; действия, касающиеся транспортных средств, брака, музыки; начало поездки; физические </a:t>
            </a:r>
            <a:r>
              <a:rPr lang="ru-RU" sz="800" dirty="0" err="1">
                <a:latin typeface="Verdana" panose="020B0604030504040204" pitchFamily="34" charset="0"/>
              </a:rPr>
              <a:t>упражения</a:t>
            </a:r>
            <a:r>
              <a:rPr lang="ru-RU" sz="800" dirty="0">
                <a:latin typeface="Verdana" panose="020B0604030504040204" pitchFamily="34" charset="0"/>
              </a:rPr>
              <a:t>.</a:t>
            </a:r>
          </a:p>
          <a:p>
            <a:pPr fontAlgn="base"/>
            <a:r>
              <a:rPr lang="ru-RU" sz="800" b="1" dirty="0" err="1">
                <a:latin typeface="inherit"/>
              </a:rPr>
              <a:t>Аштами</a:t>
            </a:r>
            <a:r>
              <a:rPr lang="ru-RU" sz="800" dirty="0">
                <a:latin typeface="Verdana" panose="020B0604030504040204" pitchFamily="34" charset="0"/>
              </a:rPr>
              <a:t> (восьмой день убывающей/растущей Луны)</a:t>
            </a:r>
            <a:r>
              <a:rPr lang="ru-RU" sz="800" b="1" dirty="0">
                <a:latin typeface="inherit"/>
              </a:rPr>
              <a:t>:</a:t>
            </a:r>
            <a:r>
              <a:rPr lang="ru-RU" sz="800" dirty="0">
                <a:latin typeface="Verdana" panose="020B0604030504040204" pitchFamily="34" charset="0"/>
              </a:rPr>
              <a:t> укрепление, фортификация, принятие символа, герба и т.п.; танцы; споры; физическая активность; изучение искусств; дела, связанные с домами или землями; обучение; строительство; брак средне благоприятен.</a:t>
            </a:r>
          </a:p>
          <a:p>
            <a:pPr fontAlgn="base"/>
            <a:r>
              <a:rPr lang="ru-RU" sz="800" b="1" dirty="0" err="1">
                <a:latin typeface="inherit"/>
              </a:rPr>
              <a:t>Навами</a:t>
            </a:r>
            <a:r>
              <a:rPr lang="ru-RU" sz="800" dirty="0">
                <a:latin typeface="Verdana" panose="020B0604030504040204" pitchFamily="34" charset="0"/>
              </a:rPr>
              <a:t> (девятый день убывающей/растущей Луны): борьба с врагами, наступление и т.п.; споры; конкуренция; физические </a:t>
            </a:r>
            <a:r>
              <a:rPr lang="ru-RU" sz="800" dirty="0" err="1">
                <a:latin typeface="Verdana" panose="020B0604030504040204" pitchFamily="34" charset="0"/>
              </a:rPr>
              <a:t>упражения</a:t>
            </a:r>
            <a:r>
              <a:rPr lang="ru-RU" sz="800" dirty="0">
                <a:latin typeface="Verdana" panose="020B0604030504040204" pitchFamily="34" charset="0"/>
              </a:rPr>
              <a:t>; работа с инструментами; риск.</a:t>
            </a:r>
          </a:p>
          <a:p>
            <a:pPr fontAlgn="base"/>
            <a:r>
              <a:rPr lang="ru-RU" sz="800" b="1" dirty="0">
                <a:latin typeface="inherit"/>
              </a:rPr>
              <a:t>Дашами</a:t>
            </a:r>
            <a:r>
              <a:rPr lang="ru-RU" sz="800" dirty="0">
                <a:latin typeface="Verdana" panose="020B0604030504040204" pitchFamily="34" charset="0"/>
              </a:rPr>
              <a:t> (десятый день убывающей/растущей Луны): достойные дела, почитание Брахманов и т.п.; свадьба; одевание украшений; путешествия; вход в дом; дела, связанные с транспортными средствами, домами и важными людьми; покупки для бизнеса.</a:t>
            </a:r>
          </a:p>
          <a:p>
            <a:pPr fontAlgn="base"/>
            <a:r>
              <a:rPr lang="ru-RU" sz="800" b="1" dirty="0" err="1">
                <a:latin typeface="inherit"/>
              </a:rPr>
              <a:t>Экадаши</a:t>
            </a:r>
            <a:r>
              <a:rPr lang="ru-RU" sz="800" b="1" dirty="0">
                <a:latin typeface="inherit"/>
              </a:rPr>
              <a:t> </a:t>
            </a:r>
            <a:r>
              <a:rPr lang="ru-RU" sz="800" dirty="0">
                <a:latin typeface="Verdana" panose="020B0604030504040204" pitchFamily="34" charset="0"/>
              </a:rPr>
              <a:t>(одиннадцатый день убывающей/растущей Луны): наступление, заклинания, разделение, лишение и т.п.; ограничение в еде; выполнение обещаний; брак; споры; физические </a:t>
            </a:r>
            <a:r>
              <a:rPr lang="ru-RU" sz="800" dirty="0" err="1">
                <a:latin typeface="Verdana" panose="020B0604030504040204" pitchFamily="34" charset="0"/>
              </a:rPr>
              <a:t>упражения</a:t>
            </a:r>
            <a:r>
              <a:rPr lang="ru-RU" sz="800" dirty="0">
                <a:latin typeface="Verdana" panose="020B0604030504040204" pitchFamily="34" charset="0"/>
              </a:rPr>
              <a:t>; строительство; прибытие и отправление; украшение чего-либо.</a:t>
            </a:r>
          </a:p>
          <a:p>
            <a:pPr fontAlgn="base"/>
            <a:r>
              <a:rPr lang="ru-RU" sz="800" b="1" dirty="0" err="1">
                <a:latin typeface="inherit"/>
              </a:rPr>
              <a:t>Двадаши</a:t>
            </a:r>
            <a:r>
              <a:rPr lang="ru-RU" sz="800" dirty="0">
                <a:latin typeface="Verdana" panose="020B0604030504040204" pitchFamily="34" charset="0"/>
              </a:rPr>
              <a:t> (двенадцатый день убывающей/растущей Луны): зажигание священного огня и т.п.; выполнение обещаний; различные благоприятные действия (избегать </a:t>
            </a:r>
            <a:r>
              <a:rPr lang="ru-RU" sz="800" dirty="0" err="1">
                <a:latin typeface="Verdana" panose="020B0604030504040204" pitchFamily="34" charset="0"/>
              </a:rPr>
              <a:t>маслянных</a:t>
            </a:r>
            <a:r>
              <a:rPr lang="ru-RU" sz="800" dirty="0">
                <a:latin typeface="Verdana" panose="020B0604030504040204" pitchFamily="34" charset="0"/>
              </a:rPr>
              <a:t> ванн и путешествий); брак средне благоприятен.</a:t>
            </a:r>
          </a:p>
          <a:p>
            <a:pPr fontAlgn="base"/>
            <a:r>
              <a:rPr lang="ru-RU" sz="800" b="1" dirty="0" err="1">
                <a:latin typeface="inherit"/>
              </a:rPr>
              <a:t>Трайодаши</a:t>
            </a:r>
            <a:r>
              <a:rPr lang="ru-RU" sz="800" dirty="0">
                <a:latin typeface="Verdana" panose="020B0604030504040204" pitchFamily="34" charset="0"/>
              </a:rPr>
              <a:t> (тринадцатый день убывающей/растущей Луны): наслаждения, удовольствия, заведение дружбы и т.п.; вход в дом после путешествий; одевание новой одежды и украшений; борьба; выполнение обещаний.</a:t>
            </a:r>
          </a:p>
          <a:p>
            <a:pPr fontAlgn="base"/>
            <a:r>
              <a:rPr lang="ru-RU" sz="800" b="1" dirty="0" err="1">
                <a:latin typeface="inherit"/>
              </a:rPr>
              <a:t>Чатурдаши</a:t>
            </a:r>
            <a:r>
              <a:rPr lang="ru-RU" sz="800" dirty="0">
                <a:latin typeface="Verdana" panose="020B0604030504040204" pitchFamily="34" charset="0"/>
              </a:rPr>
              <a:t> (четырнадцатый день убывающей/растущей Луны): работы с ядами, ртутью и т.п.; чтение священных книг; обслуживание (поддержание) чего-либо; избегать путешествий и подстригания волос.</a:t>
            </a:r>
          </a:p>
          <a:p>
            <a:pPr fontAlgn="base"/>
            <a:r>
              <a:rPr lang="ru-RU" sz="800" b="1" dirty="0" err="1">
                <a:latin typeface="inherit"/>
              </a:rPr>
              <a:t>Пурнима</a:t>
            </a:r>
            <a:r>
              <a:rPr lang="ru-RU" sz="800" dirty="0">
                <a:latin typeface="Verdana" panose="020B0604030504040204" pitchFamily="34" charset="0"/>
              </a:rPr>
              <a:t> (или полнолуние — пятнадцатый день растущей Луны): подношения Ману; все благоприятные действия; ввод в работу или вхождение в должность; духовные церемонии; домашние дела; физическая активность.</a:t>
            </a:r>
          </a:p>
          <a:p>
            <a:pPr fontAlgn="base"/>
            <a:r>
              <a:rPr lang="ru-RU" sz="800" b="1" dirty="0" err="1">
                <a:latin typeface="inherit"/>
              </a:rPr>
              <a:t>Амавасйа</a:t>
            </a:r>
            <a:r>
              <a:rPr lang="ru-RU" sz="800" dirty="0">
                <a:latin typeface="Verdana" panose="020B0604030504040204" pitchFamily="34" charset="0"/>
              </a:rPr>
              <a:t> (или новолуние — пятнадцатый день убывающей Луны): подношения Ману, разрушение, хитрость и т.п.; зажигание огня; дарение подарков; подношения предкам.</a:t>
            </a:r>
          </a:p>
        </p:txBody>
      </p:sp>
      <p:pic>
        <p:nvPicPr>
          <p:cNvPr id="2050" name="Picture 2">
            <a:extLst>
              <a:ext uri="{FF2B5EF4-FFF2-40B4-BE49-F238E27FC236}">
                <a16:creationId xmlns:a16="http://schemas.microsoft.com/office/drawing/2014/main" id="{C6D15490-3917-414A-A743-F292EFFB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38" y="3421063"/>
            <a:ext cx="3145920" cy="321627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i.pinimg.com/564x/4f/66/19/4f661954a5139b65a0a7d8ce5695452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25401"/>
            <a:ext cx="2008597" cy="16890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pinimg.com/564x/1c/31/0d/1c310df5b625c55177590e8700315cbb.jpg"/>
          <p:cNvPicPr>
            <a:picLocks noChangeAspect="1" noChangeArrowheads="1"/>
          </p:cNvPicPr>
          <p:nvPr/>
        </p:nvPicPr>
        <p:blipFill rotWithShape="1">
          <a:blip r:embed="rId5">
            <a:extLst>
              <a:ext uri="{28A0092B-C50C-407E-A947-70E740481C1C}">
                <a14:useLocalDpi xmlns:a14="http://schemas.microsoft.com/office/drawing/2010/main" val="0"/>
              </a:ext>
            </a:extLst>
          </a:blip>
          <a:srcRect t="38288"/>
          <a:stretch/>
        </p:blipFill>
        <p:spPr bwMode="auto">
          <a:xfrm>
            <a:off x="7156450" y="-25400"/>
            <a:ext cx="2035175" cy="1739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pinimg.com/564x/8e/bd/dc/8ebddc200ceb7f2ebc82cd92dd3676ac.jpg"/>
          <p:cNvPicPr>
            <a:picLocks noChangeAspect="1" noChangeArrowheads="1"/>
          </p:cNvPicPr>
          <p:nvPr/>
        </p:nvPicPr>
        <p:blipFill rotWithShape="1">
          <a:blip r:embed="rId6">
            <a:extLst>
              <a:ext uri="{28A0092B-C50C-407E-A947-70E740481C1C}">
                <a14:useLocalDpi xmlns:a14="http://schemas.microsoft.com/office/drawing/2010/main" val="0"/>
              </a:ext>
            </a:extLst>
          </a:blip>
          <a:srcRect l="8046" t="6599" b="19329"/>
          <a:stretch/>
        </p:blipFill>
        <p:spPr bwMode="auto">
          <a:xfrm>
            <a:off x="7150100" y="3428999"/>
            <a:ext cx="2041525" cy="17145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pinimg.com/564x/2c/28/2b/2c282b957e7b1d9981bc6275bb9684d9.jpg"/>
          <p:cNvPicPr>
            <a:picLocks noChangeAspect="1" noChangeArrowheads="1"/>
          </p:cNvPicPr>
          <p:nvPr/>
        </p:nvPicPr>
        <p:blipFill rotWithShape="1">
          <a:blip r:embed="rId7">
            <a:extLst>
              <a:ext uri="{28A0092B-C50C-407E-A947-70E740481C1C}">
                <a14:useLocalDpi xmlns:a14="http://schemas.microsoft.com/office/drawing/2010/main" val="0"/>
              </a:ext>
            </a:extLst>
          </a:blip>
          <a:srcRect t="38396" b="4219"/>
          <a:stretch/>
        </p:blipFill>
        <p:spPr bwMode="auto">
          <a:xfrm>
            <a:off x="3097212" y="3429000"/>
            <a:ext cx="2007009" cy="1727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i.pinimg.com/564x/4c/17/45/4c174570c2a0cb70d55a0e62708a3036.jpg"/>
          <p:cNvPicPr>
            <a:picLocks noChangeAspect="1" noChangeArrowheads="1"/>
          </p:cNvPicPr>
          <p:nvPr/>
        </p:nvPicPr>
        <p:blipFill rotWithShape="1">
          <a:blip r:embed="rId8">
            <a:extLst>
              <a:ext uri="{28A0092B-C50C-407E-A947-70E740481C1C}">
                <a14:useLocalDpi xmlns:a14="http://schemas.microsoft.com/office/drawing/2010/main" val="0"/>
              </a:ext>
            </a:extLst>
          </a:blip>
          <a:srcRect t="19546" b="10677"/>
          <a:stretch/>
        </p:blipFill>
        <p:spPr bwMode="auto">
          <a:xfrm>
            <a:off x="5123426" y="1701799"/>
            <a:ext cx="2040397" cy="172720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i.pinimg.com/564x/3b/7b/ac/3b7baccf15216fa5a0ef69a22e268ff6.jpg"/>
          <p:cNvPicPr>
            <a:picLocks noChangeAspect="1" noChangeArrowheads="1"/>
          </p:cNvPicPr>
          <p:nvPr/>
        </p:nvPicPr>
        <p:blipFill rotWithShape="1">
          <a:blip r:embed="rId9">
            <a:extLst>
              <a:ext uri="{28A0092B-C50C-407E-A947-70E740481C1C}">
                <a14:useLocalDpi xmlns:a14="http://schemas.microsoft.com/office/drawing/2010/main" val="0"/>
              </a:ext>
            </a:extLst>
          </a:blip>
          <a:srcRect t="28834" b="7234"/>
          <a:stretch/>
        </p:blipFill>
        <p:spPr bwMode="auto">
          <a:xfrm>
            <a:off x="5123426" y="-12700"/>
            <a:ext cx="2020844" cy="17399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i.pinimg.com/564x/42/af/09/42af09725824e44f9445e5c5713abb42.jpg"/>
          <p:cNvPicPr>
            <a:picLocks noChangeAspect="1" noChangeArrowheads="1"/>
          </p:cNvPicPr>
          <p:nvPr/>
        </p:nvPicPr>
        <p:blipFill rotWithShape="1">
          <a:blip r:embed="rId10">
            <a:extLst>
              <a:ext uri="{28A0092B-C50C-407E-A947-70E740481C1C}">
                <a14:useLocalDpi xmlns:a14="http://schemas.microsoft.com/office/drawing/2010/main" val="0"/>
              </a:ext>
            </a:extLst>
          </a:blip>
          <a:srcRect t="27681" b="12206"/>
          <a:stretch/>
        </p:blipFill>
        <p:spPr bwMode="auto">
          <a:xfrm>
            <a:off x="7156450" y="1701799"/>
            <a:ext cx="2014494" cy="173990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i.pinimg.com/564x/ea/b0/32/eab032a85f8ef3445813434d6eccd71b.jpg"/>
          <p:cNvPicPr>
            <a:picLocks noChangeAspect="1" noChangeArrowheads="1"/>
          </p:cNvPicPr>
          <p:nvPr/>
        </p:nvPicPr>
        <p:blipFill rotWithShape="1">
          <a:blip r:embed="rId11">
            <a:extLst>
              <a:ext uri="{28A0092B-C50C-407E-A947-70E740481C1C}">
                <a14:useLocalDpi xmlns:a14="http://schemas.microsoft.com/office/drawing/2010/main" val="0"/>
              </a:ext>
            </a:extLst>
          </a:blip>
          <a:srcRect t="35499" b="13727"/>
          <a:stretch/>
        </p:blipFill>
        <p:spPr bwMode="auto">
          <a:xfrm>
            <a:off x="3083445" y="1727200"/>
            <a:ext cx="2019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i.pinimg.com/564x/c4/bb/fd/c4bbfd44447e3fdab388b3e636013f96.jpg"/>
          <p:cNvPicPr>
            <a:picLocks noChangeAspect="1" noChangeArrowheads="1"/>
          </p:cNvPicPr>
          <p:nvPr/>
        </p:nvPicPr>
        <p:blipFill rotWithShape="1">
          <a:blip r:embed="rId12">
            <a:extLst>
              <a:ext uri="{28A0092B-C50C-407E-A947-70E740481C1C}">
                <a14:useLocalDpi xmlns:a14="http://schemas.microsoft.com/office/drawing/2010/main" val="0"/>
              </a:ext>
            </a:extLst>
          </a:blip>
          <a:srcRect t="57522"/>
          <a:stretch/>
        </p:blipFill>
        <p:spPr bwMode="auto">
          <a:xfrm>
            <a:off x="5102369" y="3403600"/>
            <a:ext cx="2062957" cy="1752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Таблица 27"/>
          <p:cNvGraphicFramePr>
            <a:graphicFrameLocks noGrp="1"/>
          </p:cNvGraphicFramePr>
          <p:nvPr>
            <p:extLst>
              <p:ext uri="{D42A27DB-BD31-4B8C-83A1-F6EECF244321}">
                <p14:modId xmlns:p14="http://schemas.microsoft.com/office/powerpoint/2010/main" val="1135639737"/>
              </p:ext>
            </p:extLst>
          </p:nvPr>
        </p:nvGraphicFramePr>
        <p:xfrm>
          <a:off x="3095625" y="0"/>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8289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pic>
        <p:nvPicPr>
          <p:cNvPr id="7" name="Picture 2">
            <a:extLst>
              <a:ext uri="{FF2B5EF4-FFF2-40B4-BE49-F238E27FC236}">
                <a16:creationId xmlns:a16="http://schemas.microsoft.com/office/drawing/2014/main" id="{C6D15490-3917-414A-A743-F292EFFB9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70" y="-1970087"/>
            <a:ext cx="3145920" cy="321627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3;p2"/>
          <p:cNvSpPr txBox="1"/>
          <p:nvPr/>
        </p:nvSpPr>
        <p:spPr>
          <a:xfrm>
            <a:off x="6588125" y="-236882"/>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bg1">
                  <a:lumMod val="50000"/>
                </a:schemeClr>
              </a:solidFill>
              <a:latin typeface="Helvetica Neue"/>
              <a:ea typeface="Helvetica Neue"/>
              <a:cs typeface="Helvetica Neue"/>
              <a:sym typeface="Helvetica Neue"/>
            </a:endParaRPr>
          </a:p>
        </p:txBody>
      </p:sp>
      <p:sp>
        <p:nvSpPr>
          <p:cNvPr id="10" name="Google Shape;94;p2"/>
          <p:cNvSpPr txBox="1"/>
          <p:nvPr/>
        </p:nvSpPr>
        <p:spPr>
          <a:xfrm>
            <a:off x="236313" y="2873986"/>
            <a:ext cx="8887274" cy="4385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Четверг хорош для материального процветания. Долгосрочные финансовые проекты, крупные предприятия лучше начинать в этот день. Юпитер благоприятствует материальному процветанию, поэтому хорошо делать покупки для себя и своих близких, они точно будут удачными и принесут радость. Общение с авторитетами,  образовательные мероприятия и фундаментальные знания. </a:t>
            </a:r>
          </a:p>
          <a:p>
            <a:pPr>
              <a:lnSpc>
                <a:spcPct val="80000"/>
              </a:lnSpc>
            </a:pPr>
            <a:endParaRPr lang="ru-RU" sz="1800" dirty="0">
              <a:latin typeface="Phenomena Thin" panose="00000300000000000000" pitchFamily="50" charset="-52"/>
            </a:endParaRPr>
          </a:p>
          <a:p>
            <a:pPr>
              <a:lnSpc>
                <a:spcPct val="80000"/>
              </a:lnSpc>
            </a:pPr>
            <a:r>
              <a:rPr lang="ru-RU" sz="1800" dirty="0">
                <a:latin typeface="Phenomena Thin" panose="00000300000000000000" pitchFamily="50" charset="-52"/>
              </a:rPr>
              <a:t>Важные выборы хорошо делать именно в этот день, поскольку Юпитер – встроенные навигатор и мудрость рода. Начинать новые большие проекты, планировать свадьбы, новый бизнес.  </a:t>
            </a:r>
            <a:br>
              <a:rPr lang="ru-RU" sz="1800" dirty="0">
                <a:latin typeface="Phenomena Thin" panose="00000300000000000000" pitchFamily="50" charset="-52"/>
              </a:rPr>
            </a:br>
            <a:endParaRPr lang="ru-RU" sz="1800" dirty="0">
              <a:latin typeface="Phenomena Thin" panose="00000300000000000000" pitchFamily="50" charset="-52"/>
            </a:endParaRPr>
          </a:p>
        </p:txBody>
      </p:sp>
      <p:sp>
        <p:nvSpPr>
          <p:cNvPr id="12" name="Прямоугольник 11"/>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solidFill>
                  <a:schemeClr val="bg1"/>
                </a:solidFill>
                <a:latin typeface="Myra 4F Caps" pitchFamily="2" charset="0"/>
              </a:rPr>
              <a:t>четверг -</a:t>
            </a:r>
            <a:r>
              <a:rPr lang="ru-RU" sz="2800" b="1" dirty="0">
                <a:latin typeface="Myra 4F Caps" pitchFamily="2" charset="0"/>
              </a:rPr>
              <a:t>      </a:t>
            </a:r>
            <a:r>
              <a:rPr lang="ru-RU" sz="2800" b="1" dirty="0" err="1">
                <a:latin typeface="Myra 4F Caps" pitchFamily="2" charset="0"/>
              </a:rPr>
              <a:t>нь</a:t>
            </a:r>
            <a:r>
              <a:rPr lang="ru-RU" sz="2800" b="1" dirty="0">
                <a:latin typeface="Myra 4F Caps" pitchFamily="2" charset="0"/>
              </a:rPr>
              <a:t> юпитера</a:t>
            </a:r>
            <a:endParaRPr lang="ru-RU" sz="2800" dirty="0">
              <a:latin typeface="Myra 4F Caps" pitchFamily="2" charset="0"/>
            </a:endParaRPr>
          </a:p>
        </p:txBody>
      </p:sp>
      <p:sp>
        <p:nvSpPr>
          <p:cNvPr id="13" name="Прямоугольник 12"/>
          <p:cNvSpPr/>
          <p:nvPr/>
        </p:nvSpPr>
        <p:spPr>
          <a:xfrm>
            <a:off x="117474" y="787474"/>
            <a:ext cx="4572000" cy="560153"/>
          </a:xfrm>
          <a:prstGeom prst="rect">
            <a:avLst/>
          </a:prstGeom>
        </p:spPr>
        <p:txBody>
          <a:bodyPr>
            <a:spAutoFit/>
          </a:bodyPr>
          <a:lstStyle/>
          <a:p>
            <a:pPr>
              <a:lnSpc>
                <a:spcPct val="80000"/>
              </a:lnSpc>
            </a:pPr>
            <a:r>
              <a:rPr lang="ru-RU" sz="2000" b="1" dirty="0">
                <a:latin typeface="Phenomena Bold" panose="00000800000000000000" pitchFamily="50" charset="-52"/>
              </a:rPr>
              <a:t>Цвет </a:t>
            </a:r>
            <a:r>
              <a:rPr lang="ru-RU" sz="2000" b="1" dirty="0">
                <a:solidFill>
                  <a:schemeClr val="bg1"/>
                </a:solidFill>
                <a:latin typeface="Phenomena Bold" panose="00000800000000000000" pitchFamily="50" charset="-52"/>
              </a:rPr>
              <a:t>одежды:</a:t>
            </a:r>
            <a:br>
              <a:rPr lang="ru-RU" sz="2000" b="1" dirty="0">
                <a:latin typeface="Phenomena Thin" panose="00000300000000000000" pitchFamily="50" charset="-52"/>
              </a:rPr>
            </a:br>
            <a:r>
              <a:rPr lang="ru-RU" sz="1800" dirty="0">
                <a:latin typeface="Phenomena Thin" panose="00000300000000000000" pitchFamily="50" charset="-52"/>
              </a:rPr>
              <a:t>желтый, но могут быть так же цвета индиго, </a:t>
            </a:r>
            <a:r>
              <a:rPr lang="ru-RU" sz="1800" dirty="0" err="1">
                <a:latin typeface="Phenomena Thin" panose="00000300000000000000" pitchFamily="50" charset="-52"/>
              </a:rPr>
              <a:t>беж.евый</a:t>
            </a:r>
            <a:endParaRPr lang="ru-RU" sz="1800" dirty="0">
              <a:latin typeface="Phenomena Thin" panose="00000300000000000000" pitchFamily="50" charset="-52"/>
            </a:endParaRPr>
          </a:p>
        </p:txBody>
      </p:sp>
      <p:sp>
        <p:nvSpPr>
          <p:cNvPr id="14" name="Прямоугольник 13"/>
          <p:cNvSpPr/>
          <p:nvPr/>
        </p:nvSpPr>
        <p:spPr>
          <a:xfrm>
            <a:off x="130174" y="1417911"/>
            <a:ext cx="8797926" cy="1446550"/>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Юпитер - самая большая и благочестивая планета. Символ этого дня - удача, духовность, богатство. Поэтому, все действия в благости очень хороши в этот день: пожертвования, подарки, бескорыстная деятельность. Юпитер благословляет всех, кто занимается духовными практиками, идет путем очищения сознания. Юпитер – это знания, которые стали опытом.. День учителей и экспертов.</a:t>
            </a:r>
          </a:p>
        </p:txBody>
      </p:sp>
      <p:sp>
        <p:nvSpPr>
          <p:cNvPr id="15" name="Овал 14"/>
          <p:cNvSpPr/>
          <p:nvPr/>
        </p:nvSpPr>
        <p:spPr>
          <a:xfrm>
            <a:off x="236313" y="1409270"/>
            <a:ext cx="98428" cy="98428"/>
          </a:xfrm>
          <a:prstGeom prst="ellipse">
            <a:avLst/>
          </a:prstGeom>
          <a:solidFill>
            <a:srgbClr val="FFE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p:cNvSpPr/>
          <p:nvPr/>
        </p:nvSpPr>
        <p:spPr>
          <a:xfrm>
            <a:off x="236313" y="2885531"/>
            <a:ext cx="98428" cy="98428"/>
          </a:xfrm>
          <a:prstGeom prst="ellipse">
            <a:avLst/>
          </a:prstGeom>
          <a:solidFill>
            <a:srgbClr val="FFEA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992537" y="84799"/>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solidFill>
                  <a:schemeClr val="bg1"/>
                </a:solidFill>
                <a:latin typeface="Myra 4F Caps" pitchFamily="2" charset="0"/>
              </a:rPr>
              <a:t>Де</a:t>
            </a:r>
            <a:endParaRPr lang="ru-RU" sz="2800" dirty="0">
              <a:solidFill>
                <a:schemeClr val="bg1"/>
              </a:solidFill>
              <a:latin typeface="Myra 4F Caps" pitchFamily="2" charset="0"/>
            </a:endParaRPr>
          </a:p>
        </p:txBody>
      </p:sp>
    </p:spTree>
    <p:extLst>
      <p:ext uri="{BB962C8B-B14F-4D97-AF65-F5344CB8AC3E}">
        <p14:creationId xmlns:p14="http://schemas.microsoft.com/office/powerpoint/2010/main" val="312677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298" name="Google Shape;298;g7d93dac8bd_5_142"/>
          <p:cNvSpPr txBox="1"/>
          <p:nvPr/>
        </p:nvSpPr>
        <p:spPr>
          <a:xfrm>
            <a:off x="2151618" y="139272"/>
            <a:ext cx="6784231" cy="2584616"/>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ru-RU" sz="2800" b="1" dirty="0">
                <a:solidFill>
                  <a:srgbClr val="434343"/>
                </a:solidFill>
                <a:latin typeface="Myra 4F Caps" pitchFamily="2" charset="0"/>
                <a:ea typeface="Helvetica Neue"/>
                <a:cs typeface="Helvetica Neue"/>
                <a:sym typeface="Helvetica Neue"/>
              </a:rPr>
              <a:t>Венера</a:t>
            </a:r>
            <a:endParaRPr lang="en-US" sz="2800" b="1" dirty="0">
              <a:solidFill>
                <a:srgbClr val="434343"/>
              </a:solidFill>
              <a:latin typeface="Myra 4F Caps" pitchFamily="2" charset="0"/>
              <a:ea typeface="Helvetica Neue"/>
              <a:cs typeface="Helvetica Neue"/>
              <a:sym typeface="Helvetica Neue"/>
            </a:endParaRPr>
          </a:p>
          <a:p>
            <a:pPr marL="0" marR="0" lvl="0" indent="0" algn="r" rtl="0">
              <a:lnSpc>
                <a:spcPct val="100000"/>
              </a:lnSpc>
              <a:spcBef>
                <a:spcPts val="0"/>
              </a:spcBef>
              <a:spcAft>
                <a:spcPts val="0"/>
              </a:spcAft>
              <a:buClr>
                <a:srgbClr val="000000"/>
              </a:buClr>
              <a:buSzPts val="4000"/>
              <a:buFont typeface="Arial"/>
              <a:buNone/>
            </a:pPr>
            <a:r>
              <a:rPr lang="ru-RU" sz="2800" b="1" dirty="0" err="1">
                <a:solidFill>
                  <a:srgbClr val="434343"/>
                </a:solidFill>
                <a:latin typeface="Phenomena Thin" panose="00000300000000000000" pitchFamily="50" charset="-52"/>
                <a:ea typeface="Helvetica Neue"/>
                <a:cs typeface="Helvetica Neue"/>
                <a:sym typeface="Helvetica Neue"/>
              </a:rPr>
              <a:t>Шукра</a:t>
            </a:r>
            <a:r>
              <a:rPr lang="ru-RU" sz="2800" b="1" dirty="0">
                <a:solidFill>
                  <a:srgbClr val="434343"/>
                </a:solidFill>
                <a:latin typeface="Phenomena Thin" panose="00000300000000000000" pitchFamily="50" charset="-52"/>
                <a:ea typeface="Helvetica Neue"/>
                <a:cs typeface="Helvetica Neue"/>
                <a:sym typeface="Helvetica Neue"/>
              </a:rPr>
              <a:t> </a:t>
            </a:r>
          </a:p>
          <a:p>
            <a:pPr marL="0" marR="0" lvl="0" indent="0" algn="r"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Venus</a:t>
            </a:r>
          </a:p>
          <a:p>
            <a:pPr marL="0" marR="0" lvl="0" indent="0" algn="r" rtl="0">
              <a:lnSpc>
                <a:spcPct val="100000"/>
              </a:lnSpc>
              <a:spcBef>
                <a:spcPts val="0"/>
              </a:spcBef>
              <a:spcAft>
                <a:spcPts val="0"/>
              </a:spcAft>
              <a:buClr>
                <a:srgbClr val="000000"/>
              </a:buClr>
              <a:buSzPts val="4000"/>
              <a:buFont typeface="Arial"/>
              <a:buNone/>
            </a:pPr>
            <a:r>
              <a:rPr lang="en-US" sz="2800" b="1" dirty="0" err="1">
                <a:solidFill>
                  <a:srgbClr val="434343"/>
                </a:solidFill>
                <a:latin typeface="Phenomena Thin" panose="00000300000000000000" pitchFamily="50" charset="-52"/>
                <a:ea typeface="Helvetica Neue"/>
                <a:cs typeface="Helvetica Neue"/>
                <a:sym typeface="Helvetica Neue"/>
              </a:rPr>
              <a:t>Ve</a:t>
            </a:r>
            <a:endParaRPr lang="en-US" sz="2800" b="1" dirty="0">
              <a:solidFill>
                <a:srgbClr val="434343"/>
              </a:solidFill>
              <a:latin typeface="Phenomena Thin" panose="00000300000000000000" pitchFamily="50" charset="-52"/>
              <a:ea typeface="Helvetica Neue"/>
              <a:cs typeface="Helvetica Neue"/>
              <a:sym typeface="Helvetica Neue"/>
            </a:endParaRPr>
          </a:p>
          <a:p>
            <a:pPr marL="0" marR="0" lvl="0" indent="0" algn="r" rtl="0">
              <a:lnSpc>
                <a:spcPct val="100000"/>
              </a:lnSpc>
              <a:spcBef>
                <a:spcPts val="0"/>
              </a:spcBef>
              <a:spcAft>
                <a:spcPts val="0"/>
              </a:spcAft>
              <a:buClr>
                <a:srgbClr val="000000"/>
              </a:buClr>
              <a:buSzPts val="4000"/>
              <a:buFont typeface="Arial"/>
              <a:buNone/>
            </a:pPr>
            <a:r>
              <a:rPr lang="en-US" sz="2800" b="1" dirty="0" err="1">
                <a:solidFill>
                  <a:srgbClr val="434343"/>
                </a:solidFill>
                <a:latin typeface="Phenomena Thin" panose="00000300000000000000" pitchFamily="50" charset="-52"/>
                <a:ea typeface="Helvetica Neue"/>
                <a:cs typeface="Helvetica Neue"/>
                <a:sym typeface="Helvetica Neue"/>
              </a:rPr>
              <a:t>Sk</a:t>
            </a:r>
            <a:endParaRPr lang="ru-RU" sz="2800" b="1" dirty="0">
              <a:solidFill>
                <a:srgbClr val="434343"/>
              </a:solidFill>
              <a:latin typeface="Phenomena Thin" panose="00000300000000000000" pitchFamily="50" charset="-52"/>
              <a:ea typeface="Helvetica Neue"/>
              <a:cs typeface="Helvetica Neue"/>
              <a:sym typeface="Helvetica Neue"/>
            </a:endParaRPr>
          </a:p>
        </p:txBody>
      </p:sp>
      <p:pic>
        <p:nvPicPr>
          <p:cNvPr id="12" name="Рисунок 11">
            <a:extLst>
              <a:ext uri="{FF2B5EF4-FFF2-40B4-BE49-F238E27FC236}">
                <a16:creationId xmlns:a16="http://schemas.microsoft.com/office/drawing/2014/main" id="{CD60B465-BF35-4119-AE28-961AE62A4F32}"/>
              </a:ext>
            </a:extLst>
          </p:cNvPr>
          <p:cNvPicPr>
            <a:picLocks noChangeAspect="1"/>
          </p:cNvPicPr>
          <p:nvPr/>
        </p:nvPicPr>
        <p:blipFill>
          <a:blip r:embed="rId3"/>
          <a:stretch>
            <a:fillRect/>
          </a:stretch>
        </p:blipFill>
        <p:spPr>
          <a:xfrm>
            <a:off x="6198450" y="3206093"/>
            <a:ext cx="3504350" cy="3411264"/>
          </a:xfrm>
          <a:prstGeom prst="rect">
            <a:avLst/>
          </a:prstGeom>
        </p:spPr>
      </p:pic>
      <p:pic>
        <p:nvPicPr>
          <p:cNvPr id="6146" name="Picture 2" descr="https://i.pinimg.com/564x/55/90/da/5590da6d2995ef3609ef0e6f95785eab.jpg"/>
          <p:cNvPicPr>
            <a:picLocks noChangeAspect="1" noChangeArrowheads="1"/>
          </p:cNvPicPr>
          <p:nvPr/>
        </p:nvPicPr>
        <p:blipFill rotWithShape="1">
          <a:blip r:embed="rId4">
            <a:extLst>
              <a:ext uri="{28A0092B-C50C-407E-A947-70E740481C1C}">
                <a14:useLocalDpi xmlns:a14="http://schemas.microsoft.com/office/drawing/2010/main" val="0"/>
              </a:ext>
            </a:extLst>
          </a:blip>
          <a:srcRect t="52969"/>
          <a:stretch/>
        </p:blipFill>
        <p:spPr bwMode="auto">
          <a:xfrm>
            <a:off x="1" y="0"/>
            <a:ext cx="2026237" cy="17025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pinimg.com/564x/e7/04/8f/e7048f0ebdabb1df02aae9b620b85d3f.jpg"/>
          <p:cNvPicPr>
            <a:picLocks noChangeAspect="1" noChangeArrowheads="1"/>
          </p:cNvPicPr>
          <p:nvPr/>
        </p:nvPicPr>
        <p:blipFill rotWithShape="1">
          <a:blip r:embed="rId5">
            <a:extLst>
              <a:ext uri="{28A0092B-C50C-407E-A947-70E740481C1C}">
                <a14:useLocalDpi xmlns:a14="http://schemas.microsoft.com/office/drawing/2010/main" val="0"/>
              </a:ext>
            </a:extLst>
          </a:blip>
          <a:srcRect t="45190"/>
          <a:stretch/>
        </p:blipFill>
        <p:spPr bwMode="auto">
          <a:xfrm>
            <a:off x="4062941" y="3421063"/>
            <a:ext cx="2026238" cy="175066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i.pinimg.com/564x/bf/c1/e0/bfc1e0dab72c1237e7a68b305de007a6.jpg"/>
          <p:cNvPicPr>
            <a:picLocks noChangeAspect="1" noChangeArrowheads="1"/>
          </p:cNvPicPr>
          <p:nvPr/>
        </p:nvPicPr>
        <p:blipFill rotWithShape="1">
          <a:blip r:embed="rId6">
            <a:extLst>
              <a:ext uri="{28A0092B-C50C-407E-A947-70E740481C1C}">
                <a14:useLocalDpi xmlns:a14="http://schemas.microsoft.com/office/drawing/2010/main" val="0"/>
              </a:ext>
            </a:extLst>
          </a:blip>
          <a:srcRect b="46668"/>
          <a:stretch/>
        </p:blipFill>
        <p:spPr bwMode="auto">
          <a:xfrm>
            <a:off x="2026238" y="1707357"/>
            <a:ext cx="2036703" cy="17089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i.pinimg.com/564x/7c/e9/f2/7ce9f2ab46f506c410b366a82bbd6ff3.jpg"/>
          <p:cNvPicPr>
            <a:picLocks noChangeAspect="1" noChangeArrowheads="1"/>
          </p:cNvPicPr>
          <p:nvPr/>
        </p:nvPicPr>
        <p:blipFill rotWithShape="1">
          <a:blip r:embed="rId7">
            <a:extLst>
              <a:ext uri="{28A0092B-C50C-407E-A947-70E740481C1C}">
                <a14:useLocalDpi xmlns:a14="http://schemas.microsoft.com/office/drawing/2010/main" val="0"/>
              </a:ext>
            </a:extLst>
          </a:blip>
          <a:srcRect b="32548"/>
          <a:stretch/>
        </p:blipFill>
        <p:spPr bwMode="auto">
          <a:xfrm>
            <a:off x="-1" y="3416301"/>
            <a:ext cx="2026237" cy="172719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i.pinimg.com/564x/36/c5/0d/36c50d83c3bbacd2ad5173b7b43a1836.jpg"/>
          <p:cNvPicPr>
            <a:picLocks noChangeAspect="1" noChangeArrowheads="1"/>
          </p:cNvPicPr>
          <p:nvPr/>
        </p:nvPicPr>
        <p:blipFill rotWithShape="1">
          <a:blip r:embed="rId8">
            <a:extLst>
              <a:ext uri="{28A0092B-C50C-407E-A947-70E740481C1C}">
                <a14:useLocalDpi xmlns:a14="http://schemas.microsoft.com/office/drawing/2010/main" val="0"/>
              </a:ext>
            </a:extLst>
          </a:blip>
          <a:srcRect t="36473" b="11958"/>
          <a:stretch/>
        </p:blipFill>
        <p:spPr bwMode="auto">
          <a:xfrm>
            <a:off x="4062941" y="-12700"/>
            <a:ext cx="2026238"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i.pinimg.com/564x/0a/4f/42/0a4f426f2b1372690239ff32511e2a6f.jpg"/>
          <p:cNvPicPr>
            <a:picLocks noChangeAspect="1" noChangeArrowheads="1"/>
          </p:cNvPicPr>
          <p:nvPr/>
        </p:nvPicPr>
        <p:blipFill rotWithShape="1">
          <a:blip r:embed="rId9">
            <a:extLst>
              <a:ext uri="{28A0092B-C50C-407E-A947-70E740481C1C}">
                <a14:useLocalDpi xmlns:a14="http://schemas.microsoft.com/office/drawing/2010/main" val="0"/>
              </a:ext>
            </a:extLst>
          </a:blip>
          <a:srcRect t="58045"/>
          <a:stretch/>
        </p:blipFill>
        <p:spPr bwMode="auto">
          <a:xfrm>
            <a:off x="15282" y="1701799"/>
            <a:ext cx="2004136" cy="1740349"/>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i.pinimg.com/564x/66/ce/d7/66ced7bc2179268818681b02f3324c67.jpg"/>
          <p:cNvPicPr>
            <a:picLocks noChangeAspect="1" noChangeArrowheads="1"/>
          </p:cNvPicPr>
          <p:nvPr/>
        </p:nvPicPr>
        <p:blipFill rotWithShape="1">
          <a:blip r:embed="rId10">
            <a:extLst>
              <a:ext uri="{28A0092B-C50C-407E-A947-70E740481C1C}">
                <a14:useLocalDpi xmlns:a14="http://schemas.microsoft.com/office/drawing/2010/main" val="0"/>
              </a:ext>
            </a:extLst>
          </a:blip>
          <a:srcRect t="42035"/>
          <a:stretch/>
        </p:blipFill>
        <p:spPr bwMode="auto">
          <a:xfrm>
            <a:off x="4069305" y="1701800"/>
            <a:ext cx="2020331" cy="1754560"/>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ttps://i.pinimg.com/564x/0d/94/24/0d9424bb5560388e73b6771dd69bafb9.jpg"/>
          <p:cNvPicPr>
            <a:picLocks noChangeAspect="1" noChangeArrowheads="1"/>
          </p:cNvPicPr>
          <p:nvPr/>
        </p:nvPicPr>
        <p:blipFill rotWithShape="1">
          <a:blip r:embed="rId11">
            <a:extLst>
              <a:ext uri="{28A0092B-C50C-407E-A947-70E740481C1C}">
                <a14:useLocalDpi xmlns:a14="http://schemas.microsoft.com/office/drawing/2010/main" val="0"/>
              </a:ext>
            </a:extLst>
          </a:blip>
          <a:srcRect t="43043"/>
          <a:stretch/>
        </p:blipFill>
        <p:spPr bwMode="auto">
          <a:xfrm>
            <a:off x="2019417" y="-12700"/>
            <a:ext cx="2008599" cy="1714499"/>
          </a:xfrm>
          <a:prstGeom prst="rect">
            <a:avLst/>
          </a:prstGeom>
          <a:noFill/>
          <a:extLst>
            <a:ext uri="{909E8E84-426E-40DD-AFC4-6F175D3DCCD1}">
              <a14:hiddenFill xmlns:a14="http://schemas.microsoft.com/office/drawing/2010/main">
                <a:solidFill>
                  <a:srgbClr val="FFFFFF"/>
                </a:solidFill>
              </a14:hiddenFill>
            </a:ext>
          </a:extLst>
        </p:spPr>
      </p:pic>
      <p:pic>
        <p:nvPicPr>
          <p:cNvPr id="6174" name="Picture 30" descr="https://i.pinimg.com/564x/0e/8e/67/0e8e676bfbea24b82e33c3af1d767438.jpg"/>
          <p:cNvPicPr>
            <a:picLocks noChangeAspect="1" noChangeArrowheads="1"/>
          </p:cNvPicPr>
          <p:nvPr/>
        </p:nvPicPr>
        <p:blipFill rotWithShape="1">
          <a:blip r:embed="rId12">
            <a:extLst>
              <a:ext uri="{28A0092B-C50C-407E-A947-70E740481C1C}">
                <a14:useLocalDpi xmlns:a14="http://schemas.microsoft.com/office/drawing/2010/main" val="0"/>
              </a:ext>
            </a:extLst>
          </a:blip>
          <a:srcRect b="12608"/>
          <a:stretch/>
        </p:blipFill>
        <p:spPr bwMode="auto">
          <a:xfrm>
            <a:off x="2019417" y="3421063"/>
            <a:ext cx="2045215" cy="17605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Таблица 40"/>
          <p:cNvGraphicFramePr>
            <a:graphicFrameLocks noGrp="1"/>
          </p:cNvGraphicFramePr>
          <p:nvPr>
            <p:extLst>
              <p:ext uri="{D42A27DB-BD31-4B8C-83A1-F6EECF244321}">
                <p14:modId xmlns:p14="http://schemas.microsoft.com/office/powerpoint/2010/main" val="187193406"/>
              </p:ext>
            </p:extLst>
          </p:nvPr>
        </p:nvGraphicFramePr>
        <p:xfrm>
          <a:off x="-26352" y="-4073"/>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6396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7"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8" name="Google Shape;93;p2"/>
          <p:cNvSpPr txBox="1"/>
          <p:nvPr/>
        </p:nvSpPr>
        <p:spPr>
          <a:xfrm>
            <a:off x="6588125" y="-236882"/>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bg1">
                  <a:lumMod val="50000"/>
                </a:schemeClr>
              </a:solidFill>
              <a:latin typeface="Helvetica Neue"/>
              <a:ea typeface="Helvetica Neue"/>
              <a:cs typeface="Helvetica Neue"/>
              <a:sym typeface="Helvetica Neue"/>
            </a:endParaRPr>
          </a:p>
        </p:txBody>
      </p:sp>
      <p:sp>
        <p:nvSpPr>
          <p:cNvPr id="10" name="Google Shape;94;p2"/>
          <p:cNvSpPr txBox="1"/>
          <p:nvPr/>
        </p:nvSpPr>
        <p:spPr>
          <a:xfrm>
            <a:off x="236313" y="2873986"/>
            <a:ext cx="8887274" cy="4385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Пятница считается женским днём, потому что Венера - это Богиня любви, красоты и творчества. Символ этого дня - красота, любовь, удовольствие, искусство и все виды эстетики.</a:t>
            </a:r>
          </a:p>
          <a:p>
            <a:pPr>
              <a:lnSpc>
                <a:spcPct val="80000"/>
              </a:lnSpc>
            </a:pPr>
            <a:endParaRPr lang="ru-RU" sz="1800" dirty="0">
              <a:latin typeface="Phenomena Thin" panose="00000300000000000000" pitchFamily="50" charset="-52"/>
            </a:endParaRPr>
          </a:p>
          <a:p>
            <a:pPr>
              <a:lnSpc>
                <a:spcPct val="80000"/>
              </a:lnSpc>
            </a:pPr>
            <a:r>
              <a:rPr lang="ru-RU" sz="1800" dirty="0">
                <a:latin typeface="Phenomena Thin" panose="00000300000000000000" pitchFamily="50" charset="-52"/>
              </a:rPr>
              <a:t>Это самое лучшее время для свиданий, романтических встреч и девичников. Развивать творческие способности важно именно в этот день, планировать салон красоты, шопинг, женский отдых или развлекательные мероприятия. Особенно благоприятно для женщин делать покупки, которые приносят наслаждение - одежда, косметика, украшения. Получать удовольствие и радость от бьюти процедур.</a:t>
            </a:r>
          </a:p>
        </p:txBody>
      </p:sp>
      <p:sp>
        <p:nvSpPr>
          <p:cNvPr id="11" name="Прямоугольник 10"/>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latin typeface="Myra 4F Caps" pitchFamily="2" charset="0"/>
              </a:rPr>
              <a:t>Пятница – день </a:t>
            </a:r>
            <a:r>
              <a:rPr lang="ru-RU" sz="2800" b="1" dirty="0" err="1">
                <a:latin typeface="Myra 4F Caps" pitchFamily="2" charset="0"/>
              </a:rPr>
              <a:t>венеры</a:t>
            </a:r>
            <a:endParaRPr lang="ru-RU" sz="2800" dirty="0">
              <a:latin typeface="Myra 4F Caps" pitchFamily="2" charset="0"/>
            </a:endParaRPr>
          </a:p>
        </p:txBody>
      </p:sp>
      <p:sp>
        <p:nvSpPr>
          <p:cNvPr id="12" name="Прямоугольник 11"/>
          <p:cNvSpPr/>
          <p:nvPr/>
        </p:nvSpPr>
        <p:spPr>
          <a:xfrm>
            <a:off x="117474" y="787474"/>
            <a:ext cx="7820026" cy="560153"/>
          </a:xfrm>
          <a:prstGeom prst="rect">
            <a:avLst/>
          </a:prstGeom>
        </p:spPr>
        <p:txBody>
          <a:bodyPr wrap="square">
            <a:spAutoFit/>
          </a:bodyPr>
          <a:lstStyle/>
          <a:p>
            <a:pP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полупрозрачные цвета, розовые оттенки, пастельные</a:t>
            </a:r>
          </a:p>
        </p:txBody>
      </p:sp>
      <p:sp>
        <p:nvSpPr>
          <p:cNvPr id="13" name="Прямоугольник 12"/>
          <p:cNvSpPr/>
          <p:nvPr/>
        </p:nvSpPr>
        <p:spPr>
          <a:xfrm>
            <a:off x="130174" y="1417911"/>
            <a:ext cx="8797926" cy="1668149"/>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Венера отвечает за высшее божественное проявление любви и за способность её проявления. Женственность, утонченность, изящество, юность - все сферы, связанные с телом и красотой. Сексуальность, наслаждение, чувствительность и чувственность. Аура привлекательности и притягательности. Притягательность и клей для внимания, гибкость, дипломатия и творчество.</a:t>
            </a:r>
            <a:br>
              <a:rPr lang="ru-RU" sz="1800" dirty="0">
                <a:latin typeface="Phenomena Thin" panose="00000300000000000000" pitchFamily="50" charset="-52"/>
              </a:rPr>
            </a:br>
            <a:endParaRPr lang="ru-RU" sz="1800" dirty="0">
              <a:latin typeface="Phenomena Thin" panose="00000300000000000000" pitchFamily="50" charset="-52"/>
            </a:endParaRPr>
          </a:p>
        </p:txBody>
      </p:sp>
      <p:sp>
        <p:nvSpPr>
          <p:cNvPr id="14" name="Овал 13"/>
          <p:cNvSpPr/>
          <p:nvPr/>
        </p:nvSpPr>
        <p:spPr>
          <a:xfrm>
            <a:off x="236313" y="1409270"/>
            <a:ext cx="98428" cy="98428"/>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14"/>
          <p:cNvSpPr/>
          <p:nvPr/>
        </p:nvSpPr>
        <p:spPr>
          <a:xfrm>
            <a:off x="236313" y="2885531"/>
            <a:ext cx="98428" cy="98428"/>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a:extLst>
              <a:ext uri="{FF2B5EF4-FFF2-40B4-BE49-F238E27FC236}">
                <a16:creationId xmlns:a16="http://schemas.microsoft.com/office/drawing/2014/main" id="{CD60B465-BF35-4119-AE28-961AE62A4F32}"/>
              </a:ext>
            </a:extLst>
          </p:cNvPr>
          <p:cNvPicPr>
            <a:picLocks noChangeAspect="1"/>
          </p:cNvPicPr>
          <p:nvPr/>
        </p:nvPicPr>
        <p:blipFill>
          <a:blip r:embed="rId3"/>
          <a:stretch>
            <a:fillRect/>
          </a:stretch>
        </p:blipFill>
        <p:spPr>
          <a:xfrm>
            <a:off x="6185324" y="-1977479"/>
            <a:ext cx="3606375" cy="3510579"/>
          </a:xfrm>
          <a:prstGeom prst="rect">
            <a:avLst/>
          </a:prstGeom>
        </p:spPr>
      </p:pic>
    </p:spTree>
    <p:extLst>
      <p:ext uri="{BB962C8B-B14F-4D97-AF65-F5344CB8AC3E}">
        <p14:creationId xmlns:p14="http://schemas.microsoft.com/office/powerpoint/2010/main" val="258315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298" name="Google Shape;298;g7d93dac8bd_5_142"/>
          <p:cNvSpPr txBox="1"/>
          <p:nvPr/>
        </p:nvSpPr>
        <p:spPr>
          <a:xfrm>
            <a:off x="205234" y="147021"/>
            <a:ext cx="6784231" cy="258461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2800" b="1" dirty="0">
                <a:solidFill>
                  <a:srgbClr val="434343"/>
                </a:solidFill>
                <a:latin typeface="Myra 4F Caps" pitchFamily="2" charset="0"/>
                <a:ea typeface="Helvetica Neue"/>
                <a:cs typeface="Helvetica Neue"/>
                <a:sym typeface="Helvetica Neue"/>
              </a:rPr>
              <a:t>Сатурн</a:t>
            </a:r>
          </a:p>
          <a:p>
            <a:pPr marL="0" marR="0" lvl="0" indent="0" algn="l" rtl="0">
              <a:lnSpc>
                <a:spcPct val="100000"/>
              </a:lnSpc>
              <a:spcBef>
                <a:spcPts val="0"/>
              </a:spcBef>
              <a:spcAft>
                <a:spcPts val="0"/>
              </a:spcAft>
              <a:buClr>
                <a:srgbClr val="000000"/>
              </a:buClr>
              <a:buSzPts val="4000"/>
              <a:buFont typeface="Arial"/>
              <a:buNone/>
            </a:pPr>
            <a:r>
              <a:rPr lang="ru-RU" sz="2800" b="1" dirty="0" err="1">
                <a:solidFill>
                  <a:srgbClr val="434343"/>
                </a:solidFill>
                <a:latin typeface="Phenomena Thin" panose="00000300000000000000" pitchFamily="50" charset="-52"/>
                <a:ea typeface="Helvetica Neue"/>
                <a:cs typeface="Helvetica Neue"/>
                <a:sym typeface="Helvetica Neue"/>
              </a:rPr>
              <a:t>Шани</a:t>
            </a:r>
            <a:endParaRPr lang="en-US" sz="2800" b="1" dirty="0">
              <a:solidFill>
                <a:srgbClr val="434343"/>
              </a:solidFill>
              <a:latin typeface="Phenomena Thin" panose="00000300000000000000" pitchFamily="50" charset="-52"/>
              <a:ea typeface="Helvetica Neue"/>
              <a:cs typeface="Helvetica Neue"/>
              <a:sym typeface="Helvetica Neue"/>
            </a:endParaRPr>
          </a:p>
          <a:p>
            <a:pPr marL="0" marR="0" lvl="0" indent="0" algn="l"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Sa</a:t>
            </a:r>
            <a:r>
              <a:rPr lang="ru-RU" sz="2800" b="1" dirty="0">
                <a:solidFill>
                  <a:srgbClr val="434343"/>
                </a:solidFill>
                <a:latin typeface="Phenomena Thin" panose="00000300000000000000" pitchFamily="50" charset="-52"/>
                <a:ea typeface="Helvetica Neue"/>
                <a:cs typeface="Helvetica Neue"/>
                <a:sym typeface="Helvetica Neue"/>
              </a:rPr>
              <a:t> </a:t>
            </a:r>
          </a:p>
          <a:p>
            <a:pPr marL="0" marR="0" lvl="0" indent="0" algn="l" rtl="0">
              <a:lnSpc>
                <a:spcPct val="100000"/>
              </a:lnSpc>
              <a:spcBef>
                <a:spcPts val="0"/>
              </a:spcBef>
              <a:spcAft>
                <a:spcPts val="0"/>
              </a:spcAft>
              <a:buClr>
                <a:srgbClr val="000000"/>
              </a:buClr>
              <a:buSzPts val="4000"/>
              <a:buFont typeface="Arial"/>
              <a:buNone/>
            </a:pPr>
            <a:endParaRPr lang="en-US" sz="2800" b="1" dirty="0">
              <a:solidFill>
                <a:srgbClr val="434343"/>
              </a:solidFill>
              <a:latin typeface="Myra 4F Caps" pitchFamily="2" charset="0"/>
              <a:ea typeface="Helvetica Neue"/>
              <a:cs typeface="Helvetica Neue"/>
              <a:sym typeface="Helvetica Neue"/>
            </a:endParaRPr>
          </a:p>
          <a:p>
            <a:pPr marL="0" marR="0" lvl="0" indent="0" algn="l" rtl="0">
              <a:lnSpc>
                <a:spcPct val="100000"/>
              </a:lnSpc>
              <a:spcBef>
                <a:spcPts val="0"/>
              </a:spcBef>
              <a:spcAft>
                <a:spcPts val="0"/>
              </a:spcAft>
              <a:buClr>
                <a:srgbClr val="000000"/>
              </a:buClr>
              <a:buSzPts val="4000"/>
              <a:buFont typeface="Arial"/>
              <a:buNone/>
            </a:pPr>
            <a:endParaRPr lang="ru-RU" sz="2800" b="1" dirty="0">
              <a:solidFill>
                <a:srgbClr val="434343"/>
              </a:solidFill>
              <a:latin typeface="Myra 4F Caps" pitchFamily="2" charset="0"/>
              <a:ea typeface="Helvetica Neue"/>
              <a:cs typeface="Helvetica Neue"/>
              <a:sym typeface="Helvetica Neue"/>
            </a:endParaRPr>
          </a:p>
        </p:txBody>
      </p:sp>
      <p:pic>
        <p:nvPicPr>
          <p:cNvPr id="7172" name="Picture 4" descr="https://i.pinimg.com/564x/e3/9a/7a/e39a7aa72d1445a4f227594ced63583b.jpg"/>
          <p:cNvPicPr>
            <a:picLocks noChangeAspect="1" noChangeArrowheads="1"/>
          </p:cNvPicPr>
          <p:nvPr/>
        </p:nvPicPr>
        <p:blipFill rotWithShape="1">
          <a:blip r:embed="rId3">
            <a:extLst>
              <a:ext uri="{28A0092B-C50C-407E-A947-70E740481C1C}">
                <a14:useLocalDpi xmlns:a14="http://schemas.microsoft.com/office/drawing/2010/main" val="0"/>
              </a:ext>
            </a:extLst>
          </a:blip>
          <a:srcRect t="66401" b="-1950"/>
          <a:stretch/>
        </p:blipFill>
        <p:spPr bwMode="auto">
          <a:xfrm>
            <a:off x="5109353" y="-48008"/>
            <a:ext cx="2019437" cy="185309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i.pinimg.com/564x/fb/6d/e8/fb6de83ff2ce1f9d330dd1eff59b7ddd.jpg"/>
          <p:cNvPicPr>
            <a:picLocks noChangeAspect="1" noChangeArrowheads="1"/>
          </p:cNvPicPr>
          <p:nvPr/>
        </p:nvPicPr>
        <p:blipFill rotWithShape="1">
          <a:blip r:embed="rId4">
            <a:extLst>
              <a:ext uri="{28A0092B-C50C-407E-A947-70E740481C1C}">
                <a14:useLocalDpi xmlns:a14="http://schemas.microsoft.com/office/drawing/2010/main" val="0"/>
              </a:ext>
            </a:extLst>
          </a:blip>
          <a:srcRect t="52345"/>
          <a:stretch/>
        </p:blipFill>
        <p:spPr bwMode="auto">
          <a:xfrm>
            <a:off x="5112850" y="3438964"/>
            <a:ext cx="2026429" cy="1745428"/>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s://i.pinimg.com/564x/44/b5/5d/44b55d0d653a3b4e5d3091c927636ae2.jpg"/>
          <p:cNvPicPr>
            <a:picLocks noChangeAspect="1" noChangeArrowheads="1"/>
          </p:cNvPicPr>
          <p:nvPr/>
        </p:nvPicPr>
        <p:blipFill rotWithShape="1">
          <a:blip r:embed="rId5">
            <a:extLst>
              <a:ext uri="{28A0092B-C50C-407E-A947-70E740481C1C}">
                <a14:useLocalDpi xmlns:a14="http://schemas.microsoft.com/office/drawing/2010/main" val="0"/>
              </a:ext>
            </a:extLst>
          </a:blip>
          <a:srcRect t="47596"/>
          <a:stretch/>
        </p:blipFill>
        <p:spPr bwMode="auto">
          <a:xfrm>
            <a:off x="5085330" y="1706697"/>
            <a:ext cx="2038281" cy="171989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s://i.pinimg.com/564x/9e/86/44/9e864470aae0b06f2b42baaaee1024de.jpg"/>
          <p:cNvPicPr>
            <a:picLocks noChangeAspect="1" noChangeArrowheads="1"/>
          </p:cNvPicPr>
          <p:nvPr/>
        </p:nvPicPr>
        <p:blipFill rotWithShape="1">
          <a:blip r:embed="rId6">
            <a:extLst>
              <a:ext uri="{28A0092B-C50C-407E-A947-70E740481C1C}">
                <a14:useLocalDpi xmlns:a14="http://schemas.microsoft.com/office/drawing/2010/main" val="0"/>
              </a:ext>
            </a:extLst>
          </a:blip>
          <a:srcRect b="38053"/>
          <a:stretch/>
        </p:blipFill>
        <p:spPr bwMode="auto">
          <a:xfrm>
            <a:off x="3095625" y="1702481"/>
            <a:ext cx="2007178" cy="1724114"/>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https://i.pinimg.com/564x/7e/63/aa/7e63aab180861c3f4587f24d28dac04f.jpg"/>
          <p:cNvPicPr>
            <a:picLocks noChangeAspect="1" noChangeArrowheads="1"/>
          </p:cNvPicPr>
          <p:nvPr/>
        </p:nvPicPr>
        <p:blipFill rotWithShape="1">
          <a:blip r:embed="rId7">
            <a:extLst>
              <a:ext uri="{28A0092B-C50C-407E-A947-70E740481C1C}">
                <a14:useLocalDpi xmlns:a14="http://schemas.microsoft.com/office/drawing/2010/main" val="0"/>
              </a:ext>
            </a:extLst>
          </a:blip>
          <a:srcRect t="15412"/>
          <a:stretch/>
        </p:blipFill>
        <p:spPr bwMode="auto">
          <a:xfrm>
            <a:off x="3096301" y="3414544"/>
            <a:ext cx="2047698" cy="1732116"/>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https://i.pinimg.com/564x/92/fb/85/92fb858465ce5d4f0f04421fa82ec38b.jpg"/>
          <p:cNvPicPr>
            <a:picLocks noChangeAspect="1" noChangeArrowheads="1"/>
          </p:cNvPicPr>
          <p:nvPr/>
        </p:nvPicPr>
        <p:blipFill rotWithShape="1">
          <a:blip r:embed="rId8">
            <a:extLst>
              <a:ext uri="{28A0092B-C50C-407E-A947-70E740481C1C}">
                <a14:useLocalDpi xmlns:a14="http://schemas.microsoft.com/office/drawing/2010/main" val="0"/>
              </a:ext>
            </a:extLst>
          </a:blip>
          <a:srcRect t="42428"/>
          <a:stretch/>
        </p:blipFill>
        <p:spPr bwMode="auto">
          <a:xfrm>
            <a:off x="3096301" y="-28783"/>
            <a:ext cx="2018593" cy="1745552"/>
          </a:xfrm>
          <a:prstGeom prst="rect">
            <a:avLst/>
          </a:prstGeom>
          <a:noFill/>
          <a:extLst>
            <a:ext uri="{909E8E84-426E-40DD-AFC4-6F175D3DCCD1}">
              <a14:hiddenFill xmlns:a14="http://schemas.microsoft.com/office/drawing/2010/main">
                <a:solidFill>
                  <a:srgbClr val="FFFFFF"/>
                </a:solidFill>
              </a14:hiddenFill>
            </a:ext>
          </a:extLst>
        </p:spPr>
      </p:pic>
      <p:sp>
        <p:nvSpPr>
          <p:cNvPr id="17" name="Прямоугольник 16"/>
          <p:cNvSpPr/>
          <p:nvPr/>
        </p:nvSpPr>
        <p:spPr>
          <a:xfrm>
            <a:off x="3080551" y="-28784"/>
            <a:ext cx="2018593" cy="1745552"/>
          </a:xfrm>
          <a:prstGeom prst="rect">
            <a:avLst/>
          </a:prstGeom>
          <a:solidFill>
            <a:schemeClr val="accent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192" name="Picture 24" descr="https://i.pinimg.com/564x/ff/43/d2/ff43d2257ea83b4bd975d467d41ab6ed.jpg"/>
          <p:cNvPicPr>
            <a:picLocks noChangeAspect="1" noChangeArrowheads="1"/>
          </p:cNvPicPr>
          <p:nvPr/>
        </p:nvPicPr>
        <p:blipFill rotWithShape="1">
          <a:blip r:embed="rId9">
            <a:extLst>
              <a:ext uri="{28A0092B-C50C-407E-A947-70E740481C1C}">
                <a14:useLocalDpi xmlns:a14="http://schemas.microsoft.com/office/drawing/2010/main" val="0"/>
              </a:ext>
            </a:extLst>
          </a:blip>
          <a:srcRect l="24752" t="10195" r="28440"/>
          <a:stretch/>
        </p:blipFill>
        <p:spPr bwMode="auto">
          <a:xfrm>
            <a:off x="7126169" y="-12700"/>
            <a:ext cx="2017831" cy="51617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Таблица 36"/>
          <p:cNvGraphicFramePr>
            <a:graphicFrameLocks noGrp="1"/>
          </p:cNvGraphicFramePr>
          <p:nvPr>
            <p:extLst>
              <p:ext uri="{D42A27DB-BD31-4B8C-83A1-F6EECF244321}">
                <p14:modId xmlns:p14="http://schemas.microsoft.com/office/powerpoint/2010/main" val="2236027398"/>
              </p:ext>
            </p:extLst>
          </p:nvPr>
        </p:nvGraphicFramePr>
        <p:xfrm>
          <a:off x="3095625" y="0"/>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38" name="Рисунок 37">
            <a:extLst>
              <a:ext uri="{FF2B5EF4-FFF2-40B4-BE49-F238E27FC236}">
                <a16:creationId xmlns:a16="http://schemas.microsoft.com/office/drawing/2014/main" id="{DC9F1C9E-A7B1-425F-95F5-464A27825894}"/>
              </a:ext>
            </a:extLst>
          </p:cNvPr>
          <p:cNvPicPr>
            <a:picLocks noChangeAspect="1"/>
          </p:cNvPicPr>
          <p:nvPr/>
        </p:nvPicPr>
        <p:blipFill>
          <a:blip r:embed="rId10"/>
          <a:stretch>
            <a:fillRect/>
          </a:stretch>
        </p:blipFill>
        <p:spPr>
          <a:xfrm>
            <a:off x="-2323552" y="3414544"/>
            <a:ext cx="5790652" cy="2509284"/>
          </a:xfrm>
          <a:prstGeom prst="rect">
            <a:avLst/>
          </a:prstGeom>
        </p:spPr>
      </p:pic>
    </p:spTree>
    <p:extLst>
      <p:ext uri="{BB962C8B-B14F-4D97-AF65-F5344CB8AC3E}">
        <p14:creationId xmlns:p14="http://schemas.microsoft.com/office/powerpoint/2010/main" val="19055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Рисунок 6">
            <a:extLst>
              <a:ext uri="{FF2B5EF4-FFF2-40B4-BE49-F238E27FC236}">
                <a16:creationId xmlns:a16="http://schemas.microsoft.com/office/drawing/2014/main" id="{DC9F1C9E-A7B1-425F-95F5-464A27825894}"/>
              </a:ext>
            </a:extLst>
          </p:cNvPr>
          <p:cNvPicPr>
            <a:picLocks noChangeAspect="1"/>
          </p:cNvPicPr>
          <p:nvPr/>
        </p:nvPicPr>
        <p:blipFill>
          <a:blip r:embed="rId3"/>
          <a:stretch>
            <a:fillRect/>
          </a:stretch>
        </p:blipFill>
        <p:spPr>
          <a:xfrm>
            <a:off x="-2323552" y="-1228845"/>
            <a:ext cx="5790652" cy="2509284"/>
          </a:xfrm>
          <a:prstGeom prst="rect">
            <a:avLst/>
          </a:prstGeom>
        </p:spPr>
      </p:pic>
      <p:sp>
        <p:nvSpPr>
          <p:cNvPr id="17"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18" name="Google Shape;94;p2"/>
          <p:cNvSpPr txBox="1"/>
          <p:nvPr/>
        </p:nvSpPr>
        <p:spPr>
          <a:xfrm>
            <a:off x="236313" y="2873986"/>
            <a:ext cx="8887274" cy="2037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Суббота – это </a:t>
            </a:r>
            <a:r>
              <a:rPr lang="ru-RU" sz="1800" b="1" dirty="0">
                <a:latin typeface="Phenomena Thin" panose="00000300000000000000" pitchFamily="50" charset="-52"/>
              </a:rPr>
              <a:t>не</a:t>
            </a:r>
            <a:r>
              <a:rPr lang="ru-RU" sz="1800" dirty="0">
                <a:latin typeface="Phenomena Thin" panose="00000300000000000000" pitchFamily="50" charset="-52"/>
              </a:rPr>
              <a:t> день для материальных дел, особенно, которые направлены на повышение комфорта или зарабатывания денег. Крайне неблагоприятно проводить в субботу свадьбы и другие торжества. Этот день предназначен для того, чтобы мы подвели итоги за предыдущую неделю, успокоили наш ум. В субботу рекомендуется уединение, медитации, одиночество: Сатурн требует большого самоотречения и дисциплины, поэтому, лучший способ умилостивить Сатурн – аскезы, к примеру: голодание, пост, обед молчания. Рекомендуется в этот день оказывать уважение старшим, делать пожертвования, помогать старым и бездомным людям. Развивайте в себе качества терпения и смирения, принимайте все события спокойно, как волю свыше.</a:t>
            </a:r>
          </a:p>
        </p:txBody>
      </p:sp>
      <p:sp>
        <p:nvSpPr>
          <p:cNvPr id="19" name="Прямоугольник 18"/>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latin typeface="Myra 4F Caps" pitchFamily="2" charset="0"/>
              </a:rPr>
              <a:t>СУББОТА– день САТУРНА</a:t>
            </a:r>
            <a:endParaRPr lang="ru-RU" sz="2800" dirty="0">
              <a:latin typeface="Myra 4F Caps" pitchFamily="2" charset="0"/>
            </a:endParaRPr>
          </a:p>
        </p:txBody>
      </p:sp>
      <p:sp>
        <p:nvSpPr>
          <p:cNvPr id="20" name="Прямоугольник 19"/>
          <p:cNvSpPr/>
          <p:nvPr/>
        </p:nvSpPr>
        <p:spPr>
          <a:xfrm>
            <a:off x="117474" y="787474"/>
            <a:ext cx="7820026" cy="560153"/>
          </a:xfrm>
          <a:prstGeom prst="rect">
            <a:avLst/>
          </a:prstGeom>
        </p:spPr>
        <p:txBody>
          <a:bodyPr wrap="square">
            <a:spAutoFit/>
          </a:bodyPr>
          <a:lstStyle/>
          <a:p>
            <a:pP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темно- синий, фиолетовый, серый, черный.</a:t>
            </a:r>
          </a:p>
        </p:txBody>
      </p:sp>
      <p:sp>
        <p:nvSpPr>
          <p:cNvPr id="21" name="Прямоугольник 20"/>
          <p:cNvSpPr/>
          <p:nvPr/>
        </p:nvSpPr>
        <p:spPr>
          <a:xfrm>
            <a:off x="130174" y="1417911"/>
            <a:ext cx="8797926" cy="1446550"/>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Сильный, благостный Сатурн дарует благосостояние, удачу и возможность масштабировать свою деятельность . Суббота – самый благоприятный день для духовных практик. Как утверждают индийские и тибетские мудрецы, отдых в субботу продлевает жизнь. По сути суббота предназначена только для отдыха и духовных практик: молитвы, чтение духовной литературы, практики прощения.</a:t>
            </a:r>
          </a:p>
        </p:txBody>
      </p:sp>
      <p:sp>
        <p:nvSpPr>
          <p:cNvPr id="22" name="Овал 21"/>
          <p:cNvSpPr/>
          <p:nvPr/>
        </p:nvSpPr>
        <p:spPr>
          <a:xfrm>
            <a:off x="236313" y="1409270"/>
            <a:ext cx="98428" cy="98428"/>
          </a:xfrm>
          <a:prstGeom prst="ellipse">
            <a:avLst/>
          </a:prstGeom>
          <a:solidFill>
            <a:srgbClr val="3B00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236313" y="2885531"/>
            <a:ext cx="98428" cy="98428"/>
          </a:xfrm>
          <a:prstGeom prst="ellipse">
            <a:avLst/>
          </a:prstGeom>
          <a:solidFill>
            <a:srgbClr val="3B00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9980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8196" name="Picture 4" descr="https://i.pinimg.com/564x/2f/9c/2f/2f9c2f3d1490275b328b030f01d8d174.jpg"/>
          <p:cNvPicPr>
            <a:picLocks noChangeAspect="1" noChangeArrowheads="1"/>
          </p:cNvPicPr>
          <p:nvPr/>
        </p:nvPicPr>
        <p:blipFill rotWithShape="1">
          <a:blip r:embed="rId3">
            <a:extLst>
              <a:ext uri="{28A0092B-C50C-407E-A947-70E740481C1C}">
                <a14:useLocalDpi xmlns:a14="http://schemas.microsoft.com/office/drawing/2010/main" val="0"/>
              </a:ext>
            </a:extLst>
          </a:blip>
          <a:srcRect l="41306" t="3156"/>
          <a:stretch/>
        </p:blipFill>
        <p:spPr bwMode="auto">
          <a:xfrm>
            <a:off x="0" y="0"/>
            <a:ext cx="2059980" cy="5143500"/>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3" name="Прямоугольник 2"/>
          <p:cNvSpPr/>
          <p:nvPr/>
        </p:nvSpPr>
        <p:spPr>
          <a:xfrm>
            <a:off x="3689624" y="1155700"/>
            <a:ext cx="3124200"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Google Shape;298;g7d93dac8bd_5_142"/>
          <p:cNvSpPr txBox="1"/>
          <p:nvPr/>
        </p:nvSpPr>
        <p:spPr>
          <a:xfrm>
            <a:off x="3375435" y="1859643"/>
            <a:ext cx="2181484" cy="258461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ru-RU" sz="2800" b="1" dirty="0">
                <a:solidFill>
                  <a:srgbClr val="434343"/>
                </a:solidFill>
                <a:latin typeface="Myra 4F Caps" pitchFamily="2" charset="0"/>
                <a:ea typeface="Helvetica Neue"/>
                <a:cs typeface="Helvetica Neue"/>
                <a:sym typeface="Helvetica Neue"/>
              </a:rPr>
              <a:t>Солнц</a:t>
            </a:r>
            <a:r>
              <a:rPr lang="en-US" sz="2800" b="1" dirty="0">
                <a:solidFill>
                  <a:srgbClr val="434343"/>
                </a:solidFill>
                <a:latin typeface="Myra 4F Caps" pitchFamily="2" charset="0"/>
                <a:ea typeface="Helvetica Neue"/>
                <a:cs typeface="Helvetica Neue"/>
                <a:sym typeface="Helvetica Neue"/>
              </a:rPr>
              <a:t>e</a:t>
            </a:r>
            <a:endParaRPr lang="ru-RU" sz="2800" b="1" dirty="0">
              <a:solidFill>
                <a:srgbClr val="434343"/>
              </a:solidFill>
              <a:latin typeface="Myra 4F Caps" pitchFamily="2" charset="0"/>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Sun</a:t>
            </a:r>
          </a:p>
          <a:p>
            <a:pPr marL="0" marR="0" lvl="0" indent="0" algn="ctr" rtl="0">
              <a:lnSpc>
                <a:spcPct val="100000"/>
              </a:lnSpc>
              <a:spcBef>
                <a:spcPts val="0"/>
              </a:spcBef>
              <a:spcAft>
                <a:spcPts val="0"/>
              </a:spcAft>
              <a:buClr>
                <a:srgbClr val="000000"/>
              </a:buClr>
              <a:buSzPts val="4000"/>
              <a:buFont typeface="Arial"/>
              <a:buNone/>
            </a:pPr>
            <a:r>
              <a:rPr lang="ru-RU" sz="2800" b="1" dirty="0">
                <a:solidFill>
                  <a:srgbClr val="434343"/>
                </a:solidFill>
                <a:latin typeface="Phenomena Thin" panose="00000300000000000000" pitchFamily="50" charset="-52"/>
                <a:ea typeface="Helvetica Neue"/>
                <a:cs typeface="Helvetica Neue"/>
                <a:sym typeface="Helvetica Neue"/>
              </a:rPr>
              <a:t>Сурья </a:t>
            </a:r>
          </a:p>
          <a:p>
            <a:pPr marL="0" marR="0" lvl="0" indent="0" algn="ctr" rtl="0">
              <a:lnSpc>
                <a:spcPct val="100000"/>
              </a:lnSpc>
              <a:spcBef>
                <a:spcPts val="0"/>
              </a:spcBef>
              <a:spcAft>
                <a:spcPts val="0"/>
              </a:spcAft>
              <a:buClr>
                <a:srgbClr val="000000"/>
              </a:buClr>
              <a:buSzPts val="4000"/>
              <a:buFont typeface="Arial"/>
              <a:buNone/>
            </a:pPr>
            <a:r>
              <a:rPr lang="en-US" sz="2800" b="1" dirty="0" err="1">
                <a:solidFill>
                  <a:srgbClr val="434343"/>
                </a:solidFill>
                <a:latin typeface="Phenomena Thin" panose="00000300000000000000" pitchFamily="50" charset="-52"/>
                <a:ea typeface="Helvetica Neue"/>
                <a:cs typeface="Helvetica Neue"/>
                <a:sym typeface="Helvetica Neue"/>
              </a:rPr>
              <a:t>Su</a:t>
            </a:r>
            <a:endParaRPr lang="en-US" sz="2800" b="1" dirty="0">
              <a:solidFill>
                <a:srgbClr val="434343"/>
              </a:solidFill>
              <a:latin typeface="Phenomena Thin" panose="00000300000000000000" pitchFamily="50" charset="-52"/>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endParaRPr lang="ru-RU" sz="2800" b="1" dirty="0">
              <a:solidFill>
                <a:srgbClr val="434343"/>
              </a:solidFill>
              <a:latin typeface="Myra 4F Caps" pitchFamily="2" charset="0"/>
              <a:ea typeface="Helvetica Neue"/>
              <a:cs typeface="Helvetica Neue"/>
              <a:sym typeface="Helvetica Neue"/>
            </a:endParaRPr>
          </a:p>
        </p:txBody>
      </p:sp>
      <p:graphicFrame>
        <p:nvGraphicFramePr>
          <p:cNvPr id="8" name="Таблица 7"/>
          <p:cNvGraphicFramePr>
            <a:graphicFrameLocks noGrp="1"/>
          </p:cNvGraphicFramePr>
          <p:nvPr>
            <p:extLst>
              <p:ext uri="{D42A27DB-BD31-4B8C-83A1-F6EECF244321}">
                <p14:modId xmlns:p14="http://schemas.microsoft.com/office/powerpoint/2010/main" val="3435501369"/>
              </p:ext>
            </p:extLst>
          </p:nvPr>
        </p:nvGraphicFramePr>
        <p:xfrm>
          <a:off x="27980" y="0"/>
          <a:ext cx="2032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198" name="Picture 6" descr="https://i.pinimg.com/564x/58/e9/39/58e9391c24d6e51531ec480da9a7685c.jpg"/>
          <p:cNvPicPr>
            <a:picLocks noChangeAspect="1" noChangeArrowheads="1"/>
          </p:cNvPicPr>
          <p:nvPr/>
        </p:nvPicPr>
        <p:blipFill rotWithShape="1">
          <a:blip r:embed="rId4">
            <a:extLst>
              <a:ext uri="{28A0092B-C50C-407E-A947-70E740481C1C}">
                <a14:useLocalDpi xmlns:a14="http://schemas.microsoft.com/office/drawing/2010/main" val="0"/>
              </a:ext>
            </a:extLst>
          </a:blip>
          <a:srcRect b="36448"/>
          <a:stretch/>
        </p:blipFill>
        <p:spPr bwMode="auto">
          <a:xfrm>
            <a:off x="7128012" y="-37255"/>
            <a:ext cx="2015987" cy="17313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i.pinimg.com/564x/9d/60/db/9d60db7ef5f86a9e8c7be5f6fda5538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013" y="1712022"/>
            <a:ext cx="2027151" cy="171945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i.pinimg.com/564x/de/f4/d8/def4d80030ab86c6573907cc475a8810.jpg"/>
          <p:cNvPicPr>
            <a:picLocks noChangeAspect="1" noChangeArrowheads="1"/>
          </p:cNvPicPr>
          <p:nvPr/>
        </p:nvPicPr>
        <p:blipFill rotWithShape="1">
          <a:blip r:embed="rId6">
            <a:extLst>
              <a:ext uri="{28A0092B-C50C-407E-A947-70E740481C1C}">
                <a14:useLocalDpi xmlns:a14="http://schemas.microsoft.com/office/drawing/2010/main" val="0"/>
              </a:ext>
            </a:extLst>
          </a:blip>
          <a:srcRect t="36053"/>
          <a:stretch/>
        </p:blipFill>
        <p:spPr bwMode="auto">
          <a:xfrm>
            <a:off x="7128012" y="3436219"/>
            <a:ext cx="2015988" cy="17072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Таблица 18"/>
          <p:cNvGraphicFramePr>
            <a:graphicFrameLocks noGrp="1"/>
          </p:cNvGraphicFramePr>
          <p:nvPr>
            <p:extLst>
              <p:ext uri="{D42A27DB-BD31-4B8C-83A1-F6EECF244321}">
                <p14:modId xmlns:p14="http://schemas.microsoft.com/office/powerpoint/2010/main" val="1279223988"/>
              </p:ext>
            </p:extLst>
          </p:nvPr>
        </p:nvGraphicFramePr>
        <p:xfrm>
          <a:off x="7111999" y="0"/>
          <a:ext cx="2032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5055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113" y="-1504200"/>
            <a:ext cx="5143500" cy="5143500"/>
          </a:xfrm>
          <a:prstGeom prst="rect">
            <a:avLst/>
          </a:prstGeom>
        </p:spPr>
      </p:pic>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7"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8" name="Google Shape;94;p2"/>
          <p:cNvSpPr txBox="1"/>
          <p:nvPr/>
        </p:nvSpPr>
        <p:spPr>
          <a:xfrm>
            <a:off x="236313" y="2873986"/>
            <a:ext cx="8887274" cy="2037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Солнце олицетворяет ЭГО в нашей карте. Поэтому воскресенье предназначено главным образом для </a:t>
            </a:r>
            <a:r>
              <a:rPr lang="ru-RU" sz="1800" dirty="0" err="1">
                <a:latin typeface="Phenomena Thin" panose="00000300000000000000" pitchFamily="50" charset="-52"/>
              </a:rPr>
              <a:t>лидерско</a:t>
            </a:r>
            <a:r>
              <a:rPr lang="ru-RU" sz="1800" dirty="0">
                <a:latin typeface="Phenomena Thin" panose="00000300000000000000" pitchFamily="50" charset="-52"/>
              </a:rPr>
              <a:t>-духовных целей и дел. Этот день очень хорош для благородных поступков. Поскольку Солнце - это царь, то в его день благоприятно наметить цели на всю последующую неделю, спланировать и правильно распределить силы. Важно прожить день так, чтобы внутри был ресурс, много любви и тепла!</a:t>
            </a:r>
            <a:br>
              <a:rPr lang="ru-RU" sz="1800" dirty="0">
                <a:latin typeface="Phenomena Thin" panose="00000300000000000000" pitchFamily="50" charset="-52"/>
              </a:rPr>
            </a:br>
            <a:r>
              <a:rPr lang="ru-RU" sz="1800" dirty="0">
                <a:latin typeface="Phenomena Thin" panose="00000300000000000000" pitchFamily="50" charset="-52"/>
              </a:rPr>
              <a:t>Этот день хорошо подойдёт для внутреннего самопознания. Благоприятны организация семейного праздника за большим столом, занятия практиками по улучшению отношений с отцом и проработкой родовой кармы. Занимайтесь йогой, Сурья </a:t>
            </a:r>
            <a:r>
              <a:rPr lang="ru-RU" sz="1800" dirty="0" err="1">
                <a:latin typeface="Phenomena Thin" panose="00000300000000000000" pitchFamily="50" charset="-52"/>
              </a:rPr>
              <a:t>Намаскар</a:t>
            </a:r>
            <a:r>
              <a:rPr lang="ru-RU" sz="1800" dirty="0">
                <a:latin typeface="Phenomena Thin" panose="00000300000000000000" pitchFamily="50" charset="-52"/>
              </a:rPr>
              <a:t> - самая благоприятная практика йоги для воскресенья.</a:t>
            </a:r>
          </a:p>
        </p:txBody>
      </p:sp>
      <p:sp>
        <p:nvSpPr>
          <p:cNvPr id="10" name="Прямоугольник 9"/>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latin typeface="Myra 4F Caps" pitchFamily="2" charset="0"/>
              </a:rPr>
              <a:t>ВОСКРЕСЕНЬЕ – день СОЛНЦА</a:t>
            </a:r>
            <a:endParaRPr lang="ru-RU" sz="2800" dirty="0">
              <a:latin typeface="Myra 4F Caps" pitchFamily="2" charset="0"/>
            </a:endParaRPr>
          </a:p>
        </p:txBody>
      </p:sp>
      <p:sp>
        <p:nvSpPr>
          <p:cNvPr id="12" name="Прямоугольник 11"/>
          <p:cNvSpPr/>
          <p:nvPr/>
        </p:nvSpPr>
        <p:spPr>
          <a:xfrm>
            <a:off x="117474" y="787474"/>
            <a:ext cx="7820026" cy="560153"/>
          </a:xfrm>
          <a:prstGeom prst="rect">
            <a:avLst/>
          </a:prstGeom>
        </p:spPr>
        <p:txBody>
          <a:bodyPr wrap="square">
            <a:spAutoFit/>
          </a:bodyPr>
          <a:lstStyle/>
          <a:p>
            <a:pP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бордовый, оранжевый, светло-красный, золото</a:t>
            </a:r>
          </a:p>
        </p:txBody>
      </p:sp>
      <p:sp>
        <p:nvSpPr>
          <p:cNvPr id="13" name="Прямоугольник 12"/>
          <p:cNvSpPr/>
          <p:nvPr/>
        </p:nvSpPr>
        <p:spPr>
          <a:xfrm>
            <a:off x="130174" y="1417911"/>
            <a:ext cx="8797926" cy="1446550"/>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День, когда мы собираем воедино всё, что наработали за неделю и отдаём это в мир. День празднования и начала следующей спирали. День безусловной любви, принятия и передачи своего тепла близким. По ведическому календарю неделя начинается в воскресенье. Воскресеньем управляет Солнце - царь всех планет. Символ этого дня - счастье, душа, чистое сознание. День праздника духа!</a:t>
            </a:r>
          </a:p>
        </p:txBody>
      </p:sp>
      <p:sp>
        <p:nvSpPr>
          <p:cNvPr id="14" name="Овал 13"/>
          <p:cNvSpPr/>
          <p:nvPr/>
        </p:nvSpPr>
        <p:spPr>
          <a:xfrm>
            <a:off x="236313" y="1409270"/>
            <a:ext cx="98428" cy="98428"/>
          </a:xfrm>
          <a:prstGeom prst="ellipse">
            <a:avLst/>
          </a:prstGeom>
          <a:solidFill>
            <a:srgbClr val="FF9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Овал 14"/>
          <p:cNvSpPr/>
          <p:nvPr/>
        </p:nvSpPr>
        <p:spPr>
          <a:xfrm>
            <a:off x="236313" y="2885531"/>
            <a:ext cx="98428" cy="98428"/>
          </a:xfrm>
          <a:prstGeom prst="ellipse">
            <a:avLst/>
          </a:prstGeom>
          <a:solidFill>
            <a:srgbClr val="FF9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8106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47152" y="-829237"/>
            <a:ext cx="9191152" cy="6315637"/>
            <a:chOff x="-47152" y="-829237"/>
            <a:chExt cx="9191152" cy="6315637"/>
          </a:xfrm>
        </p:grpSpPr>
        <p:pic>
          <p:nvPicPr>
            <p:cNvPr id="3" name="Рисунок 2"/>
            <p:cNvPicPr>
              <a:picLocks noChangeAspect="1"/>
            </p:cNvPicPr>
            <p:nvPr/>
          </p:nvPicPr>
          <p:blipFill rotWithShape="1">
            <a:blip r:embed="rId3">
              <a:extLst>
                <a:ext uri="{28A0092B-C50C-407E-A947-70E740481C1C}">
                  <a14:useLocalDpi xmlns:a14="http://schemas.microsoft.com/office/drawing/2010/main" val="0"/>
                </a:ext>
              </a:extLst>
            </a:blip>
            <a:srcRect t="7683" b="7683"/>
            <a:stretch/>
          </p:blipFill>
          <p:spPr>
            <a:xfrm>
              <a:off x="-47152" y="-829237"/>
              <a:ext cx="9191152" cy="5170023"/>
            </a:xfrm>
            <a:prstGeom prst="rect">
              <a:avLst/>
            </a:prstGeom>
          </p:spPr>
        </p:pic>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t="73563" b="7683"/>
            <a:stretch/>
          </p:blipFill>
          <p:spPr>
            <a:xfrm flipV="1">
              <a:off x="-47152" y="4340786"/>
              <a:ext cx="9191152" cy="1145614"/>
            </a:xfrm>
            <a:prstGeom prst="rect">
              <a:avLst/>
            </a:prstGeom>
          </p:spPr>
        </p:pic>
      </p:grpSp>
      <p:sp>
        <p:nvSpPr>
          <p:cNvPr id="16" name="Прямоугольник 15"/>
          <p:cNvSpPr/>
          <p:nvPr/>
        </p:nvSpPr>
        <p:spPr>
          <a:xfrm>
            <a:off x="-47152" y="-64803"/>
            <a:ext cx="9191152" cy="5556069"/>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1025177" y="1451143"/>
            <a:ext cx="7309546" cy="1015663"/>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algn="ctr"/>
            <a:r>
              <a:rPr lang="ru-RU" sz="6000" b="1" dirty="0">
                <a:solidFill>
                  <a:schemeClr val="bg1">
                    <a:lumMod val="85000"/>
                  </a:schemeClr>
                </a:solidFill>
                <a:latin typeface="Myra 4F Caps" pitchFamily="2" charset="0"/>
              </a:rPr>
              <a:t>«паззл тени»</a:t>
            </a:r>
            <a:endParaRPr lang="ru-RU" sz="6000" dirty="0">
              <a:solidFill>
                <a:schemeClr val="bg1">
                  <a:lumMod val="85000"/>
                </a:schemeClr>
              </a:solidFill>
              <a:latin typeface="Myra 4F Caps" pitchFamily="2" charset="0"/>
            </a:endParaRPr>
          </a:p>
        </p:txBody>
      </p:sp>
      <p:sp>
        <p:nvSpPr>
          <p:cNvPr id="7" name="Прямоугольник 6"/>
          <p:cNvSpPr/>
          <p:nvPr/>
        </p:nvSpPr>
        <p:spPr>
          <a:xfrm>
            <a:off x="1133127" y="2574864"/>
            <a:ext cx="7093646" cy="498598"/>
          </a:xfrm>
          <a:prstGeom prst="rect">
            <a:avLst/>
          </a:prstGeom>
          <a:noFill/>
          <a:ln>
            <a:noFill/>
          </a:ln>
        </p:spPr>
        <p:txBody>
          <a:bodyPr spcFirstLastPara="1" wrap="square" lIns="0" tIns="0" rIns="0" bIns="0" anchor="t" anchorCtr="0">
            <a:noAutofit/>
          </a:bodyPr>
          <a:lstStyle/>
          <a:p>
            <a:pPr algn="ctr">
              <a:lnSpc>
                <a:spcPct val="80000"/>
              </a:lnSpc>
            </a:pPr>
            <a:endParaRPr lang="ru-RU" sz="1800" dirty="0">
              <a:solidFill>
                <a:schemeClr val="bg1"/>
              </a:solidFill>
              <a:latin typeface="Phenomena Thin" panose="00000300000000000000" pitchFamily="50" charset="-52"/>
            </a:endParaRPr>
          </a:p>
        </p:txBody>
      </p:sp>
      <p:sp>
        <p:nvSpPr>
          <p:cNvPr id="8" name="Прямоугольник 7"/>
          <p:cNvSpPr/>
          <p:nvPr/>
        </p:nvSpPr>
        <p:spPr>
          <a:xfrm>
            <a:off x="1133127" y="2484631"/>
            <a:ext cx="7093646" cy="498598"/>
          </a:xfrm>
          <a:prstGeom prst="rect">
            <a:avLst/>
          </a:prstGeom>
          <a:noFill/>
          <a:ln>
            <a:noFill/>
          </a:ln>
        </p:spPr>
        <p:txBody>
          <a:bodyPr spcFirstLastPara="1" wrap="square" lIns="0" tIns="0" rIns="0" bIns="0" anchor="ctr" anchorCtr="0">
            <a:noAutofit/>
          </a:bodyPr>
          <a:lstStyle/>
          <a:p>
            <a:pPr algn="ctr">
              <a:lnSpc>
                <a:spcPct val="80000"/>
              </a:lnSpc>
            </a:pPr>
            <a:r>
              <a:rPr lang="ru-RU" sz="2800" dirty="0">
                <a:solidFill>
                  <a:schemeClr val="bg1"/>
                </a:solidFill>
                <a:latin typeface="Phenomena Thin" panose="00000300000000000000" pitchFamily="50" charset="-52"/>
              </a:rPr>
              <a:t>Собери себя целостно за 30 лунных суток!</a:t>
            </a:r>
            <a:endParaRPr lang="en-US" sz="2800" dirty="0">
              <a:solidFill>
                <a:schemeClr val="bg1"/>
              </a:solidFill>
              <a:latin typeface="Phenomena Thin" panose="00000300000000000000" pitchFamily="50" charset="-52"/>
            </a:endParaRPr>
          </a:p>
          <a:p>
            <a:pPr algn="ctr">
              <a:lnSpc>
                <a:spcPct val="80000"/>
              </a:lnSpc>
            </a:pPr>
            <a:r>
              <a:rPr lang="ru-RU" sz="2800" dirty="0">
                <a:solidFill>
                  <a:schemeClr val="bg1"/>
                </a:solidFill>
                <a:latin typeface="Phenomena Thin" panose="00000300000000000000" pitchFamily="50" charset="-52"/>
              </a:rPr>
              <a:t>скоро!</a:t>
            </a:r>
          </a:p>
        </p:txBody>
      </p:sp>
      <p:sp>
        <p:nvSpPr>
          <p:cNvPr id="9" name="Прямоугольник 8"/>
          <p:cNvSpPr/>
          <p:nvPr/>
        </p:nvSpPr>
        <p:spPr>
          <a:xfrm>
            <a:off x="1133127" y="3073462"/>
            <a:ext cx="7093646" cy="517876"/>
          </a:xfrm>
          <a:prstGeom prst="rect">
            <a:avLst/>
          </a:prstGeom>
          <a:noFill/>
          <a:ln>
            <a:noFill/>
          </a:ln>
        </p:spPr>
        <p:txBody>
          <a:bodyPr spcFirstLastPara="1" wrap="square" lIns="0" tIns="0" rIns="0" bIns="0" anchor="ctr" anchorCtr="0">
            <a:noAutofit/>
          </a:bodyPr>
          <a:lstStyle/>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Психологический анализ каждого лунного дня </a:t>
            </a:r>
          </a:p>
        </p:txBody>
      </p:sp>
      <p:sp>
        <p:nvSpPr>
          <p:cNvPr id="10" name="Прямоугольник 9"/>
          <p:cNvSpPr/>
          <p:nvPr/>
        </p:nvSpPr>
        <p:spPr>
          <a:xfrm>
            <a:off x="1133127" y="3073462"/>
            <a:ext cx="7093646" cy="1000200"/>
          </a:xfrm>
          <a:prstGeom prst="rect">
            <a:avLst/>
          </a:prstGeom>
          <a:noFill/>
          <a:ln>
            <a:noFill/>
          </a:ln>
        </p:spPr>
        <p:txBody>
          <a:bodyPr spcFirstLastPara="1" wrap="square" lIns="0" tIns="0" rIns="0" bIns="0" anchor="ctr" anchorCtr="0">
            <a:noAutofit/>
          </a:bodyPr>
          <a:lstStyle/>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Наблюдение за своими глубинными процессами, желаниями и эмоциями</a:t>
            </a:r>
          </a:p>
        </p:txBody>
      </p:sp>
      <p:sp>
        <p:nvSpPr>
          <p:cNvPr id="15" name="Прямоугольник 14"/>
          <p:cNvSpPr/>
          <p:nvPr/>
        </p:nvSpPr>
        <p:spPr>
          <a:xfrm>
            <a:off x="1133127" y="3181521"/>
            <a:ext cx="7093646" cy="2159465"/>
          </a:xfrm>
          <a:prstGeom prst="rect">
            <a:avLst/>
          </a:prstGeom>
          <a:noFill/>
          <a:ln>
            <a:noFill/>
          </a:ln>
        </p:spPr>
        <p:txBody>
          <a:bodyPr spcFirstLastPara="1" wrap="square" lIns="0" tIns="0" rIns="0" bIns="0" anchor="ctr" anchorCtr="0">
            <a:noAutofit/>
          </a:bodyPr>
          <a:lstStyle/>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Выводы о своей теневой стороне</a:t>
            </a:r>
          </a:p>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Формирование честной картины составных частей своей личности</a:t>
            </a:r>
          </a:p>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Каждый новый месяц дает все больше понимания о себе</a:t>
            </a:r>
          </a:p>
          <a:p>
            <a:pPr marL="285750" indent="-285750">
              <a:lnSpc>
                <a:spcPct val="80000"/>
              </a:lnSpc>
              <a:buClr>
                <a:schemeClr val="bg1"/>
              </a:buClr>
              <a:buFont typeface="Wingdings" panose="05000000000000000000" pitchFamily="2" charset="2"/>
              <a:buChar char="v"/>
            </a:pPr>
            <a:r>
              <a:rPr lang="ru-RU" sz="1800" dirty="0">
                <a:solidFill>
                  <a:schemeClr val="bg1"/>
                </a:solidFill>
                <a:latin typeface="Phenomena Thin" panose="00000300000000000000" pitchFamily="50" charset="-52"/>
              </a:rPr>
              <a:t>Простой, но очень эффективный инструмент самопознания, который со временем становится полезной привычкой</a:t>
            </a:r>
          </a:p>
        </p:txBody>
      </p:sp>
    </p:spTree>
    <p:extLst>
      <p:ext uri="{BB962C8B-B14F-4D97-AF65-F5344CB8AC3E}">
        <p14:creationId xmlns:p14="http://schemas.microsoft.com/office/powerpoint/2010/main" val="427599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2" name="Google Shape;92;p2"/>
          <p:cNvSpPr txBox="1"/>
          <p:nvPr/>
        </p:nvSpPr>
        <p:spPr>
          <a:xfrm>
            <a:off x="8027728" y="129059"/>
            <a:ext cx="1032361" cy="141379"/>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500"/>
              <a:buFont typeface="Arial"/>
              <a:buNone/>
            </a:pPr>
            <a:r>
              <a:rPr lang="ru-RU" sz="500" i="0" u="none" strike="noStrike" cap="none">
                <a:solidFill>
                  <a:schemeClr val="dk1"/>
                </a:solidFill>
                <a:latin typeface="Helvetica Neue"/>
                <a:ea typeface="Helvetica Neue"/>
                <a:cs typeface="Helvetica Neue"/>
                <a:sym typeface="Helvetica Neue"/>
              </a:rPr>
              <a:t>СТРАНИЦА </a:t>
            </a:r>
            <a:r>
              <a:rPr lang="ru-RU" sz="500" b="1" i="0" u="none" strike="noStrike" cap="none">
                <a:solidFill>
                  <a:schemeClr val="dk1"/>
                </a:solidFill>
                <a:latin typeface="Helvetica Neue"/>
                <a:ea typeface="Helvetica Neue"/>
                <a:cs typeface="Helvetica Neue"/>
                <a:sym typeface="Helvetica Neue"/>
              </a:rPr>
              <a:t>02</a:t>
            </a:r>
            <a:endParaRPr sz="1400" i="0" u="none" strike="noStrike" cap="none">
              <a:solidFill>
                <a:schemeClr val="dk1"/>
              </a:solidFill>
              <a:latin typeface="Helvetica Neue"/>
              <a:ea typeface="Helvetica Neue"/>
              <a:cs typeface="Helvetica Neue"/>
              <a:sym typeface="Helvetica Neue"/>
            </a:endParaRPr>
          </a:p>
        </p:txBody>
      </p:sp>
      <p:sp>
        <p:nvSpPr>
          <p:cNvPr id="93" name="Google Shape;93;p2"/>
          <p:cNvSpPr txBox="1"/>
          <p:nvPr/>
        </p:nvSpPr>
        <p:spPr>
          <a:xfrm>
            <a:off x="6935640" y="1290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pic>
        <p:nvPicPr>
          <p:cNvPr id="2050" name="Picture 2" descr="Human Life on Tidally Locked Planets Could Thrive - The Atlan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4;p2"/>
          <p:cNvSpPr txBox="1"/>
          <p:nvPr/>
        </p:nvSpPr>
        <p:spPr>
          <a:xfrm>
            <a:off x="958929" y="236991"/>
            <a:ext cx="7668985" cy="497568"/>
          </a:xfrm>
          <a:prstGeom prst="rect">
            <a:avLst/>
          </a:prstGeom>
          <a:noFill/>
          <a:ln>
            <a:noFill/>
          </a:ln>
        </p:spPr>
        <p:txBody>
          <a:bodyPr spcFirstLastPara="1" wrap="square" lIns="0" tIns="0" rIns="0" bIns="0" anchor="t" anchorCtr="0">
            <a:noAutofit/>
          </a:bodyPr>
          <a:lstStyle/>
          <a:p>
            <a:pPr algn="ctr"/>
            <a:r>
              <a:rPr lang="ru-RU" sz="2800" b="1" dirty="0">
                <a:solidFill>
                  <a:schemeClr val="bg1"/>
                </a:solidFill>
                <a:latin typeface="Myra 4F Caps" pitchFamily="2" charset="0"/>
              </a:rPr>
              <a:t>Планеты </a:t>
            </a:r>
            <a:r>
              <a:rPr lang="ru-RU" sz="2800" b="1">
                <a:solidFill>
                  <a:schemeClr val="bg1"/>
                </a:solidFill>
                <a:latin typeface="Myra 4F Caps" pitchFamily="2" charset="0"/>
              </a:rPr>
              <a:t>относительно Земли</a:t>
            </a:r>
            <a:br>
              <a:rPr lang="en-US" sz="2800" b="1" dirty="0">
                <a:solidFill>
                  <a:schemeClr val="bg1"/>
                </a:solidFill>
                <a:latin typeface="Myra 4F Caps" pitchFamily="2" charset="0"/>
              </a:rPr>
            </a:br>
            <a:r>
              <a:rPr lang="ru-RU" sz="1800" dirty="0" err="1">
                <a:solidFill>
                  <a:schemeClr val="bg1"/>
                </a:solidFill>
                <a:latin typeface="Myra 4F Caps" pitchFamily="2" charset="0"/>
              </a:rPr>
              <a:t>Грахи</a:t>
            </a:r>
            <a:r>
              <a:rPr lang="ru-RU" sz="1800" dirty="0">
                <a:solidFill>
                  <a:schemeClr val="bg1"/>
                </a:solidFill>
                <a:latin typeface="Myra 4F Caps" pitchFamily="2" charset="0"/>
              </a:rPr>
              <a:t> (захватчики)</a:t>
            </a:r>
            <a:br>
              <a:rPr lang="ru-RU" sz="1600" dirty="0">
                <a:latin typeface="Myra 4F Caps" pitchFamily="2" charset="0"/>
              </a:rPr>
            </a:br>
            <a:br>
              <a:rPr lang="ru-RU" sz="1600" dirty="0">
                <a:latin typeface="Myra 4F Caps" pitchFamily="2" charset="0"/>
              </a:rPr>
            </a:br>
            <a:br>
              <a:rPr lang="ru-RU" sz="2800" dirty="0">
                <a:latin typeface="Myra 4F Caps" pitchFamily="2" charset="0"/>
                <a:hlinkClick r:id="rId4" tooltip="Нравится"/>
              </a:rPr>
            </a:br>
            <a:endParaRPr lang="ru-RU" sz="1600" dirty="0">
              <a:latin typeface="Myra 4F Caps" pitchFamily="2" charset="0"/>
            </a:endParaRPr>
          </a:p>
        </p:txBody>
      </p:sp>
      <p:sp>
        <p:nvSpPr>
          <p:cNvPr id="2" name="Полилиния 1"/>
          <p:cNvSpPr/>
          <p:nvPr/>
        </p:nvSpPr>
        <p:spPr>
          <a:xfrm>
            <a:off x="1404155" y="2588578"/>
            <a:ext cx="0" cy="1965960"/>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олилиния 9"/>
          <p:cNvSpPr/>
          <p:nvPr/>
        </p:nvSpPr>
        <p:spPr>
          <a:xfrm>
            <a:off x="2687489" y="2588578"/>
            <a:ext cx="45719" cy="1030922"/>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олилиния 10"/>
          <p:cNvSpPr/>
          <p:nvPr/>
        </p:nvSpPr>
        <p:spPr>
          <a:xfrm>
            <a:off x="3967650" y="2588578"/>
            <a:ext cx="0" cy="1965960"/>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олилиния 11"/>
          <p:cNvSpPr/>
          <p:nvPr/>
        </p:nvSpPr>
        <p:spPr>
          <a:xfrm>
            <a:off x="5247809" y="2588578"/>
            <a:ext cx="45719" cy="1030922"/>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олилиния 16"/>
          <p:cNvSpPr/>
          <p:nvPr/>
        </p:nvSpPr>
        <p:spPr>
          <a:xfrm>
            <a:off x="6520350" y="2588578"/>
            <a:ext cx="0" cy="1965960"/>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олилиния 17"/>
          <p:cNvSpPr/>
          <p:nvPr/>
        </p:nvSpPr>
        <p:spPr>
          <a:xfrm>
            <a:off x="7838609" y="2588578"/>
            <a:ext cx="45719" cy="1030922"/>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p:nvSpPr>
        <p:spPr>
          <a:xfrm>
            <a:off x="1392091" y="4373880"/>
            <a:ext cx="803425"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Меркурий</a:t>
            </a:r>
          </a:p>
        </p:txBody>
      </p:sp>
      <p:sp>
        <p:nvSpPr>
          <p:cNvPr id="20" name="TextBox 19"/>
          <p:cNvSpPr txBox="1"/>
          <p:nvPr/>
        </p:nvSpPr>
        <p:spPr>
          <a:xfrm>
            <a:off x="2664631" y="3432909"/>
            <a:ext cx="620683"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Венера</a:t>
            </a:r>
          </a:p>
        </p:txBody>
      </p:sp>
      <p:sp>
        <p:nvSpPr>
          <p:cNvPr id="21" name="TextBox 20"/>
          <p:cNvSpPr txBox="1"/>
          <p:nvPr/>
        </p:nvSpPr>
        <p:spPr>
          <a:xfrm>
            <a:off x="5228125" y="3432909"/>
            <a:ext cx="511679"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Марс</a:t>
            </a:r>
          </a:p>
        </p:txBody>
      </p:sp>
      <p:sp>
        <p:nvSpPr>
          <p:cNvPr id="22" name="TextBox 21"/>
          <p:cNvSpPr txBox="1"/>
          <p:nvPr/>
        </p:nvSpPr>
        <p:spPr>
          <a:xfrm>
            <a:off x="6520350" y="4373879"/>
            <a:ext cx="639919"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Юпитер</a:t>
            </a:r>
          </a:p>
        </p:txBody>
      </p:sp>
      <p:sp>
        <p:nvSpPr>
          <p:cNvPr id="23" name="TextBox 22"/>
          <p:cNvSpPr txBox="1"/>
          <p:nvPr/>
        </p:nvSpPr>
        <p:spPr>
          <a:xfrm>
            <a:off x="7815616" y="3436303"/>
            <a:ext cx="611065"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Сатурн</a:t>
            </a:r>
          </a:p>
        </p:txBody>
      </p:sp>
      <p:sp>
        <p:nvSpPr>
          <p:cNvPr id="25" name="TextBox 24"/>
          <p:cNvSpPr txBox="1"/>
          <p:nvPr/>
        </p:nvSpPr>
        <p:spPr>
          <a:xfrm>
            <a:off x="449292" y="1061403"/>
            <a:ext cx="824265" cy="400110"/>
          </a:xfrm>
          <a:prstGeom prst="rect">
            <a:avLst/>
          </a:prstGeom>
          <a:noFill/>
        </p:spPr>
        <p:txBody>
          <a:bodyPr wrap="none" rtlCol="0">
            <a:spAutoFit/>
          </a:bodyPr>
          <a:lstStyle/>
          <a:p>
            <a:r>
              <a:rPr lang="ru-RU" sz="2000" dirty="0">
                <a:solidFill>
                  <a:schemeClr val="bg1"/>
                </a:solidFill>
                <a:latin typeface="Phenomena Thin" panose="00000300000000000000" pitchFamily="50" charset="-52"/>
              </a:rPr>
              <a:t>Солнце</a:t>
            </a:r>
          </a:p>
        </p:txBody>
      </p:sp>
      <p:sp>
        <p:nvSpPr>
          <p:cNvPr id="27" name="TextBox 26"/>
          <p:cNvSpPr txBox="1"/>
          <p:nvPr/>
        </p:nvSpPr>
        <p:spPr>
          <a:xfrm>
            <a:off x="3935445" y="4373880"/>
            <a:ext cx="579005" cy="307777"/>
          </a:xfrm>
          <a:prstGeom prst="rect">
            <a:avLst/>
          </a:prstGeom>
          <a:noFill/>
        </p:spPr>
        <p:txBody>
          <a:bodyPr wrap="none" rtlCol="0">
            <a:spAutoFit/>
          </a:bodyPr>
          <a:lstStyle/>
          <a:p>
            <a:r>
              <a:rPr lang="ru-RU" dirty="0">
                <a:solidFill>
                  <a:schemeClr val="bg1"/>
                </a:solidFill>
                <a:latin typeface="Phenomena Bold" panose="00000800000000000000" pitchFamily="50" charset="-52"/>
              </a:rPr>
              <a:t>Земля</a:t>
            </a:r>
          </a:p>
        </p:txBody>
      </p:sp>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2230" y="1962150"/>
            <a:ext cx="152328" cy="152328"/>
          </a:xfrm>
          <a:prstGeom prst="rect">
            <a:avLst/>
          </a:prstGeom>
        </p:spPr>
      </p:pic>
      <p:sp>
        <p:nvSpPr>
          <p:cNvPr id="31" name="Полилиния 30"/>
          <p:cNvSpPr/>
          <p:nvPr/>
        </p:nvSpPr>
        <p:spPr>
          <a:xfrm flipV="1">
            <a:off x="4268394" y="1700812"/>
            <a:ext cx="45719" cy="334328"/>
          </a:xfrm>
          <a:custGeom>
            <a:avLst/>
            <a:gdLst>
              <a:gd name="connsiteX0" fmla="*/ 0 w 0"/>
              <a:gd name="connsiteY0" fmla="*/ 0 h 1965960"/>
              <a:gd name="connsiteX1" fmla="*/ 0 w 0"/>
              <a:gd name="connsiteY1" fmla="*/ 1965960 h 1965960"/>
            </a:gdLst>
            <a:ahLst/>
            <a:cxnLst>
              <a:cxn ang="0">
                <a:pos x="connsiteX0" y="connsiteY0"/>
              </a:cxn>
              <a:cxn ang="0">
                <a:pos x="connsiteX1" y="connsiteY1"/>
              </a:cxn>
            </a:cxnLst>
            <a:rect l="l" t="t" r="r" b="b"/>
            <a:pathLst>
              <a:path h="1965960">
                <a:moveTo>
                  <a:pt x="0" y="0"/>
                </a:moveTo>
                <a:lnTo>
                  <a:pt x="0" y="1965960"/>
                </a:lnTo>
              </a:path>
            </a:pathLst>
          </a:custGeom>
          <a:noFill/>
          <a:ln w="3175">
            <a:solidFill>
              <a:schemeClr val="bg1"/>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TextBox 31"/>
          <p:cNvSpPr txBox="1"/>
          <p:nvPr/>
        </p:nvSpPr>
        <p:spPr>
          <a:xfrm>
            <a:off x="4240187" y="1575035"/>
            <a:ext cx="487634" cy="307777"/>
          </a:xfrm>
          <a:prstGeom prst="rect">
            <a:avLst/>
          </a:prstGeom>
          <a:noFill/>
        </p:spPr>
        <p:txBody>
          <a:bodyPr wrap="none" rtlCol="0">
            <a:spAutoFit/>
          </a:bodyPr>
          <a:lstStyle/>
          <a:p>
            <a:r>
              <a:rPr lang="ru-RU" dirty="0">
                <a:solidFill>
                  <a:schemeClr val="bg1"/>
                </a:solidFill>
                <a:latin typeface="Phenomena Thin" panose="00000300000000000000" pitchFamily="50" charset="-52"/>
              </a:rPr>
              <a:t>Луна</a:t>
            </a:r>
          </a:p>
        </p:txBody>
      </p:sp>
      <p:sp>
        <p:nvSpPr>
          <p:cNvPr id="19" name="Прямоугольник 18"/>
          <p:cNvSpPr/>
          <p:nvPr/>
        </p:nvSpPr>
        <p:spPr>
          <a:xfrm>
            <a:off x="4242028" y="1772102"/>
            <a:ext cx="590226" cy="246221"/>
          </a:xfrm>
          <a:prstGeom prst="rect">
            <a:avLst/>
          </a:prstGeom>
        </p:spPr>
        <p:txBody>
          <a:bodyPr wrap="none">
            <a:spAutoFit/>
          </a:bodyPr>
          <a:lstStyle/>
          <a:p>
            <a:r>
              <a:rPr lang="ru-RU" sz="1000" dirty="0">
                <a:solidFill>
                  <a:schemeClr val="bg1"/>
                </a:solidFill>
                <a:latin typeface="Phenomena Thin" panose="00000300000000000000" pitchFamily="50" charset="-52"/>
              </a:rPr>
              <a:t>(светило)</a:t>
            </a:r>
          </a:p>
        </p:txBody>
      </p:sp>
      <p:sp>
        <p:nvSpPr>
          <p:cNvPr id="34" name="Прямоугольник 33"/>
          <p:cNvSpPr/>
          <p:nvPr/>
        </p:nvSpPr>
        <p:spPr>
          <a:xfrm>
            <a:off x="449292" y="1338791"/>
            <a:ext cx="590226" cy="246221"/>
          </a:xfrm>
          <a:prstGeom prst="rect">
            <a:avLst/>
          </a:prstGeom>
        </p:spPr>
        <p:txBody>
          <a:bodyPr wrap="none">
            <a:spAutoFit/>
          </a:bodyPr>
          <a:lstStyle/>
          <a:p>
            <a:r>
              <a:rPr lang="ru-RU" sz="1000" dirty="0">
                <a:solidFill>
                  <a:schemeClr val="bg1"/>
                </a:solidFill>
                <a:latin typeface="Phenomena Thin" panose="00000300000000000000" pitchFamily="50" charset="-52"/>
              </a:rPr>
              <a:t>(светило)</a:t>
            </a:r>
          </a:p>
        </p:txBody>
      </p:sp>
    </p:spTree>
    <p:extLst>
      <p:ext uri="{BB962C8B-B14F-4D97-AF65-F5344CB8AC3E}">
        <p14:creationId xmlns:p14="http://schemas.microsoft.com/office/powerpoint/2010/main" val="408434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3" name="Рисунок 12">
            <a:extLst>
              <a:ext uri="{FF2B5EF4-FFF2-40B4-BE49-F238E27FC236}">
                <a16:creationId xmlns:a16="http://schemas.microsoft.com/office/drawing/2014/main" id="{4BD5A1B3-57D0-48AF-A175-AD97AB6DDBE2}"/>
              </a:ext>
            </a:extLst>
          </p:cNvPr>
          <p:cNvPicPr>
            <a:picLocks noChangeAspect="1"/>
          </p:cNvPicPr>
          <p:nvPr/>
        </p:nvPicPr>
        <p:blipFill>
          <a:blip r:embed="rId3"/>
          <a:stretch>
            <a:fillRect/>
          </a:stretch>
        </p:blipFill>
        <p:spPr>
          <a:xfrm>
            <a:off x="7721599" y="2762163"/>
            <a:ext cx="4710854" cy="3508550"/>
          </a:xfrm>
          <a:prstGeom prst="rect">
            <a:avLst/>
          </a:prstGeom>
        </p:spPr>
      </p:pic>
      <p:pic>
        <p:nvPicPr>
          <p:cNvPr id="9" name="Рисунок 8" descr="750+ Starry Sky Pictures [HD] | Download Free Images on Unsplash"/>
          <p:cNvPicPr>
            <a:picLocks noChangeAspect="1" noChangeArrowheads="1"/>
          </p:cNvPicPr>
          <p:nvPr/>
        </p:nvPicPr>
        <p:blipFill>
          <a:blip r:embed="rId4">
            <a:extLst>
              <a:ext uri="{28A0092B-C50C-407E-A947-70E740481C1C}">
                <a14:useLocalDpi xmlns:a14="http://schemas.microsoft.com/office/drawing/2010/main" val="0"/>
              </a:ext>
            </a:extLst>
          </a:blip>
          <a:srcRect l="3671" t="40980" r="9301" b="40373"/>
          <a:stretch>
            <a:fillRect/>
          </a:stretch>
        </p:blipFill>
        <p:spPr bwMode="auto">
          <a:xfrm>
            <a:off x="1940172" y="69961"/>
            <a:ext cx="5208486" cy="628301"/>
          </a:xfrm>
          <a:custGeom>
            <a:avLst/>
            <a:gdLst/>
            <a:ahLst/>
            <a:cxnLst/>
            <a:rect l="l" t="t" r="r" b="b"/>
            <a:pathLst>
              <a:path w="3779977" h="455980">
                <a:moveTo>
                  <a:pt x="273710" y="137769"/>
                </a:moveTo>
                <a:lnTo>
                  <a:pt x="248716" y="227990"/>
                </a:lnTo>
                <a:lnTo>
                  <a:pt x="225552" y="282854"/>
                </a:lnTo>
                <a:lnTo>
                  <a:pt x="321868" y="282854"/>
                </a:lnTo>
                <a:lnTo>
                  <a:pt x="298704" y="227990"/>
                </a:lnTo>
                <a:close/>
                <a:moveTo>
                  <a:pt x="1326337" y="99974"/>
                </a:moveTo>
                <a:lnTo>
                  <a:pt x="1326337" y="209702"/>
                </a:lnTo>
                <a:lnTo>
                  <a:pt x="1408633" y="209702"/>
                </a:lnTo>
                <a:cubicBezTo>
                  <a:pt x="1414729" y="209702"/>
                  <a:pt x="1420723" y="209092"/>
                  <a:pt x="1426616" y="207873"/>
                </a:cubicBezTo>
                <a:cubicBezTo>
                  <a:pt x="1432509" y="206654"/>
                  <a:pt x="1437792" y="204216"/>
                  <a:pt x="1442466" y="200558"/>
                </a:cubicBezTo>
                <a:cubicBezTo>
                  <a:pt x="1447139" y="196900"/>
                  <a:pt x="1450797" y="191516"/>
                  <a:pt x="1453438" y="184404"/>
                </a:cubicBezTo>
                <a:cubicBezTo>
                  <a:pt x="1456080" y="177292"/>
                  <a:pt x="1457401" y="167640"/>
                  <a:pt x="1457401" y="155448"/>
                </a:cubicBezTo>
                <a:cubicBezTo>
                  <a:pt x="1457401" y="143256"/>
                  <a:pt x="1456080" y="133604"/>
                  <a:pt x="1453438" y="126492"/>
                </a:cubicBezTo>
                <a:cubicBezTo>
                  <a:pt x="1450797" y="119380"/>
                  <a:pt x="1447241" y="113792"/>
                  <a:pt x="1442770" y="109728"/>
                </a:cubicBezTo>
                <a:cubicBezTo>
                  <a:pt x="1438300" y="105664"/>
                  <a:pt x="1433118" y="103022"/>
                  <a:pt x="1427226" y="101803"/>
                </a:cubicBezTo>
                <a:cubicBezTo>
                  <a:pt x="1421333" y="100584"/>
                  <a:pt x="1415135" y="99974"/>
                  <a:pt x="1408633" y="99974"/>
                </a:cubicBezTo>
                <a:close/>
                <a:moveTo>
                  <a:pt x="1801596" y="85344"/>
                </a:moveTo>
                <a:cubicBezTo>
                  <a:pt x="1786153" y="85344"/>
                  <a:pt x="1772132" y="87681"/>
                  <a:pt x="1759534" y="92354"/>
                </a:cubicBezTo>
                <a:cubicBezTo>
                  <a:pt x="1746935" y="97028"/>
                  <a:pt x="1736064" y="104851"/>
                  <a:pt x="1726920" y="115824"/>
                </a:cubicBezTo>
                <a:cubicBezTo>
                  <a:pt x="1717776" y="126797"/>
                  <a:pt x="1710664" y="141427"/>
                  <a:pt x="1705584" y="159715"/>
                </a:cubicBezTo>
                <a:cubicBezTo>
                  <a:pt x="1700504" y="178003"/>
                  <a:pt x="1697964" y="200761"/>
                  <a:pt x="1697964" y="227990"/>
                </a:cubicBezTo>
                <a:cubicBezTo>
                  <a:pt x="1697964" y="255219"/>
                  <a:pt x="1700504" y="277977"/>
                  <a:pt x="1705584" y="296265"/>
                </a:cubicBezTo>
                <a:cubicBezTo>
                  <a:pt x="1710664" y="314553"/>
                  <a:pt x="1717776" y="329184"/>
                  <a:pt x="1726920" y="340156"/>
                </a:cubicBezTo>
                <a:cubicBezTo>
                  <a:pt x="1736064" y="351129"/>
                  <a:pt x="1746935" y="358952"/>
                  <a:pt x="1759534" y="363626"/>
                </a:cubicBezTo>
                <a:cubicBezTo>
                  <a:pt x="1772132" y="368300"/>
                  <a:pt x="1786153" y="370636"/>
                  <a:pt x="1801596" y="370636"/>
                </a:cubicBezTo>
                <a:cubicBezTo>
                  <a:pt x="1817039" y="370636"/>
                  <a:pt x="1831060" y="368300"/>
                  <a:pt x="1843659" y="363626"/>
                </a:cubicBezTo>
                <a:cubicBezTo>
                  <a:pt x="1856257" y="358952"/>
                  <a:pt x="1867128" y="351129"/>
                  <a:pt x="1876272" y="340156"/>
                </a:cubicBezTo>
                <a:cubicBezTo>
                  <a:pt x="1885416" y="329184"/>
                  <a:pt x="1892528" y="314553"/>
                  <a:pt x="1897608" y="296265"/>
                </a:cubicBezTo>
                <a:cubicBezTo>
                  <a:pt x="1902688" y="277977"/>
                  <a:pt x="1905228" y="255219"/>
                  <a:pt x="1905228" y="227990"/>
                </a:cubicBezTo>
                <a:cubicBezTo>
                  <a:pt x="1905228" y="200761"/>
                  <a:pt x="1902688" y="178003"/>
                  <a:pt x="1897608" y="159715"/>
                </a:cubicBezTo>
                <a:cubicBezTo>
                  <a:pt x="1892528" y="141427"/>
                  <a:pt x="1885416" y="126797"/>
                  <a:pt x="1876272" y="115824"/>
                </a:cubicBezTo>
                <a:cubicBezTo>
                  <a:pt x="1867128" y="104851"/>
                  <a:pt x="1856257" y="97028"/>
                  <a:pt x="1843659" y="92354"/>
                </a:cubicBezTo>
                <a:cubicBezTo>
                  <a:pt x="1831060" y="87681"/>
                  <a:pt x="1817039" y="85344"/>
                  <a:pt x="1801596" y="85344"/>
                </a:cubicBezTo>
                <a:close/>
                <a:moveTo>
                  <a:pt x="3444087" y="14630"/>
                </a:moveTo>
                <a:lnTo>
                  <a:pt x="3535527" y="14630"/>
                </a:lnTo>
                <a:lnTo>
                  <a:pt x="3535527" y="197510"/>
                </a:lnTo>
                <a:lnTo>
                  <a:pt x="3673297" y="14630"/>
                </a:lnTo>
                <a:lnTo>
                  <a:pt x="3779977" y="14630"/>
                </a:lnTo>
                <a:lnTo>
                  <a:pt x="3619652" y="227990"/>
                </a:lnTo>
                <a:lnTo>
                  <a:pt x="3779977" y="441350"/>
                </a:lnTo>
                <a:lnTo>
                  <a:pt x="3673297" y="441350"/>
                </a:lnTo>
                <a:lnTo>
                  <a:pt x="3535527" y="259080"/>
                </a:lnTo>
                <a:lnTo>
                  <a:pt x="3535527" y="441350"/>
                </a:lnTo>
                <a:lnTo>
                  <a:pt x="3444087" y="441350"/>
                </a:lnTo>
                <a:close/>
                <a:moveTo>
                  <a:pt x="3082137" y="14630"/>
                </a:moveTo>
                <a:lnTo>
                  <a:pt x="3371697" y="14630"/>
                </a:lnTo>
                <a:lnTo>
                  <a:pt x="3371697" y="99974"/>
                </a:lnTo>
                <a:lnTo>
                  <a:pt x="3173577" y="99974"/>
                </a:lnTo>
                <a:lnTo>
                  <a:pt x="3173577" y="185318"/>
                </a:lnTo>
                <a:lnTo>
                  <a:pt x="3341217" y="185318"/>
                </a:lnTo>
                <a:lnTo>
                  <a:pt x="3341217" y="270662"/>
                </a:lnTo>
                <a:lnTo>
                  <a:pt x="3173577" y="270662"/>
                </a:lnTo>
                <a:lnTo>
                  <a:pt x="3173577" y="356006"/>
                </a:lnTo>
                <a:lnTo>
                  <a:pt x="3371697" y="356006"/>
                </a:lnTo>
                <a:lnTo>
                  <a:pt x="3371697" y="441350"/>
                </a:lnTo>
                <a:lnTo>
                  <a:pt x="3082137" y="441350"/>
                </a:lnTo>
                <a:close/>
                <a:moveTo>
                  <a:pt x="2720187" y="14630"/>
                </a:moveTo>
                <a:lnTo>
                  <a:pt x="3009747" y="14630"/>
                </a:lnTo>
                <a:lnTo>
                  <a:pt x="3009747" y="99974"/>
                </a:lnTo>
                <a:lnTo>
                  <a:pt x="2811627" y="99974"/>
                </a:lnTo>
                <a:lnTo>
                  <a:pt x="2811627" y="185318"/>
                </a:lnTo>
                <a:lnTo>
                  <a:pt x="2979267" y="185318"/>
                </a:lnTo>
                <a:lnTo>
                  <a:pt x="2979267" y="270662"/>
                </a:lnTo>
                <a:lnTo>
                  <a:pt x="2811627" y="270662"/>
                </a:lnTo>
                <a:lnTo>
                  <a:pt x="2811627" y="356006"/>
                </a:lnTo>
                <a:lnTo>
                  <a:pt x="3009747" y="356006"/>
                </a:lnTo>
                <a:lnTo>
                  <a:pt x="3009747" y="441350"/>
                </a:lnTo>
                <a:lnTo>
                  <a:pt x="2720187" y="441350"/>
                </a:lnTo>
                <a:close/>
                <a:moveTo>
                  <a:pt x="2193798" y="14630"/>
                </a:moveTo>
                <a:lnTo>
                  <a:pt x="2243175" y="14630"/>
                </a:lnTo>
                <a:lnTo>
                  <a:pt x="2297430" y="208483"/>
                </a:lnTo>
                <a:lnTo>
                  <a:pt x="2311450" y="289560"/>
                </a:lnTo>
                <a:lnTo>
                  <a:pt x="2325471" y="208483"/>
                </a:lnTo>
                <a:lnTo>
                  <a:pt x="2379726" y="14630"/>
                </a:lnTo>
                <a:lnTo>
                  <a:pt x="2441295" y="14630"/>
                </a:lnTo>
                <a:lnTo>
                  <a:pt x="2495550" y="208483"/>
                </a:lnTo>
                <a:lnTo>
                  <a:pt x="2509570" y="289560"/>
                </a:lnTo>
                <a:lnTo>
                  <a:pt x="2523591" y="208483"/>
                </a:lnTo>
                <a:lnTo>
                  <a:pt x="2577845" y="14630"/>
                </a:lnTo>
                <a:lnTo>
                  <a:pt x="2672334" y="14630"/>
                </a:lnTo>
                <a:lnTo>
                  <a:pt x="2540050" y="441350"/>
                </a:lnTo>
                <a:lnTo>
                  <a:pt x="2479090" y="441350"/>
                </a:lnTo>
                <a:lnTo>
                  <a:pt x="2424226" y="265785"/>
                </a:lnTo>
                <a:lnTo>
                  <a:pt x="2410205" y="184708"/>
                </a:lnTo>
                <a:lnTo>
                  <a:pt x="2396185" y="265785"/>
                </a:lnTo>
                <a:lnTo>
                  <a:pt x="2341930" y="441350"/>
                </a:lnTo>
                <a:lnTo>
                  <a:pt x="2280970" y="441350"/>
                </a:lnTo>
                <a:lnTo>
                  <a:pt x="2175510" y="101193"/>
                </a:lnTo>
                <a:cubicBezTo>
                  <a:pt x="2159254" y="104038"/>
                  <a:pt x="2147366" y="109524"/>
                  <a:pt x="2139848" y="117653"/>
                </a:cubicBezTo>
                <a:cubicBezTo>
                  <a:pt x="2132330" y="125781"/>
                  <a:pt x="2128570" y="134924"/>
                  <a:pt x="2128570" y="145084"/>
                </a:cubicBezTo>
                <a:cubicBezTo>
                  <a:pt x="2128570" y="154838"/>
                  <a:pt x="2131517" y="163474"/>
                  <a:pt x="2137410" y="170992"/>
                </a:cubicBezTo>
                <a:cubicBezTo>
                  <a:pt x="2143302" y="178511"/>
                  <a:pt x="2152548" y="182270"/>
                  <a:pt x="2165146" y="182270"/>
                </a:cubicBezTo>
                <a:lnTo>
                  <a:pt x="2165146" y="267614"/>
                </a:lnTo>
                <a:cubicBezTo>
                  <a:pt x="2143607" y="267614"/>
                  <a:pt x="2124811" y="264363"/>
                  <a:pt x="2108758" y="257860"/>
                </a:cubicBezTo>
                <a:cubicBezTo>
                  <a:pt x="2092706" y="251358"/>
                  <a:pt x="2079498" y="242519"/>
                  <a:pt x="2069134" y="231343"/>
                </a:cubicBezTo>
                <a:cubicBezTo>
                  <a:pt x="2058771" y="220167"/>
                  <a:pt x="2051050" y="207162"/>
                  <a:pt x="2045970" y="192328"/>
                </a:cubicBezTo>
                <a:cubicBezTo>
                  <a:pt x="2040890" y="177495"/>
                  <a:pt x="2038350" y="161747"/>
                  <a:pt x="2038350" y="145084"/>
                </a:cubicBezTo>
                <a:cubicBezTo>
                  <a:pt x="2038350" y="126390"/>
                  <a:pt x="2041499" y="109017"/>
                  <a:pt x="2047798" y="92964"/>
                </a:cubicBezTo>
                <a:cubicBezTo>
                  <a:pt x="2054097" y="76911"/>
                  <a:pt x="2063648" y="63093"/>
                  <a:pt x="2076450" y="51511"/>
                </a:cubicBezTo>
                <a:cubicBezTo>
                  <a:pt x="2089251" y="39928"/>
                  <a:pt x="2105406" y="30886"/>
                  <a:pt x="2124913" y="24384"/>
                </a:cubicBezTo>
                <a:cubicBezTo>
                  <a:pt x="2144420" y="17881"/>
                  <a:pt x="2167382" y="14630"/>
                  <a:pt x="2193798" y="14630"/>
                </a:cubicBezTo>
                <a:close/>
                <a:moveTo>
                  <a:pt x="1234897" y="14630"/>
                </a:moveTo>
                <a:lnTo>
                  <a:pt x="1408633" y="14630"/>
                </a:lnTo>
                <a:cubicBezTo>
                  <a:pt x="1427327" y="14630"/>
                  <a:pt x="1445209" y="17373"/>
                  <a:pt x="1462278" y="22860"/>
                </a:cubicBezTo>
                <a:cubicBezTo>
                  <a:pt x="1479347" y="28346"/>
                  <a:pt x="1494282" y="36880"/>
                  <a:pt x="1507083" y="48463"/>
                </a:cubicBezTo>
                <a:cubicBezTo>
                  <a:pt x="1519885" y="60045"/>
                  <a:pt x="1530045" y="74676"/>
                  <a:pt x="1537563" y="92354"/>
                </a:cubicBezTo>
                <a:cubicBezTo>
                  <a:pt x="1545081" y="110033"/>
                  <a:pt x="1548841" y="131064"/>
                  <a:pt x="1548841" y="155448"/>
                </a:cubicBezTo>
                <a:cubicBezTo>
                  <a:pt x="1548841" y="191617"/>
                  <a:pt x="1540916" y="220472"/>
                  <a:pt x="1525067" y="242011"/>
                </a:cubicBezTo>
                <a:cubicBezTo>
                  <a:pt x="1509217" y="263550"/>
                  <a:pt x="1488897" y="278384"/>
                  <a:pt x="1464106" y="286512"/>
                </a:cubicBezTo>
                <a:lnTo>
                  <a:pt x="1561033" y="441350"/>
                </a:lnTo>
                <a:lnTo>
                  <a:pt x="1456791" y="441350"/>
                </a:lnTo>
                <a:lnTo>
                  <a:pt x="1369009" y="295046"/>
                </a:lnTo>
                <a:lnTo>
                  <a:pt x="1326337" y="295046"/>
                </a:lnTo>
                <a:lnTo>
                  <a:pt x="1326337" y="441350"/>
                </a:lnTo>
                <a:lnTo>
                  <a:pt x="1234897" y="441350"/>
                </a:lnTo>
                <a:close/>
                <a:moveTo>
                  <a:pt x="876300" y="14630"/>
                </a:moveTo>
                <a:lnTo>
                  <a:pt x="1181100" y="14630"/>
                </a:lnTo>
                <a:lnTo>
                  <a:pt x="1181100" y="99974"/>
                </a:lnTo>
                <a:lnTo>
                  <a:pt x="1074420" y="99974"/>
                </a:lnTo>
                <a:lnTo>
                  <a:pt x="1074420" y="441350"/>
                </a:lnTo>
                <a:lnTo>
                  <a:pt x="982980" y="441350"/>
                </a:lnTo>
                <a:lnTo>
                  <a:pt x="982980" y="99974"/>
                </a:lnTo>
                <a:lnTo>
                  <a:pt x="876300" y="99974"/>
                </a:lnTo>
                <a:close/>
                <a:moveTo>
                  <a:pt x="155448" y="14630"/>
                </a:moveTo>
                <a:lnTo>
                  <a:pt x="304190" y="14630"/>
                </a:lnTo>
                <a:lnTo>
                  <a:pt x="485241" y="441350"/>
                </a:lnTo>
                <a:lnTo>
                  <a:pt x="388315" y="441350"/>
                </a:lnTo>
                <a:lnTo>
                  <a:pt x="357225" y="368198"/>
                </a:lnTo>
                <a:lnTo>
                  <a:pt x="189585" y="368198"/>
                </a:lnTo>
                <a:lnTo>
                  <a:pt x="159105" y="441350"/>
                </a:lnTo>
                <a:lnTo>
                  <a:pt x="62179" y="441350"/>
                </a:lnTo>
                <a:lnTo>
                  <a:pt x="207264" y="99974"/>
                </a:lnTo>
                <a:lnTo>
                  <a:pt x="155448" y="99974"/>
                </a:lnTo>
                <a:cubicBezTo>
                  <a:pt x="133096" y="99974"/>
                  <a:pt x="116636" y="104546"/>
                  <a:pt x="106070" y="113690"/>
                </a:cubicBezTo>
                <a:cubicBezTo>
                  <a:pt x="95504" y="122834"/>
                  <a:pt x="90220" y="133299"/>
                  <a:pt x="90220" y="145084"/>
                </a:cubicBezTo>
                <a:cubicBezTo>
                  <a:pt x="90220" y="154838"/>
                  <a:pt x="93167" y="163474"/>
                  <a:pt x="99060" y="170992"/>
                </a:cubicBezTo>
                <a:cubicBezTo>
                  <a:pt x="104952" y="178511"/>
                  <a:pt x="114198" y="182270"/>
                  <a:pt x="126796" y="182270"/>
                </a:cubicBezTo>
                <a:lnTo>
                  <a:pt x="126796" y="267614"/>
                </a:lnTo>
                <a:cubicBezTo>
                  <a:pt x="105257" y="267614"/>
                  <a:pt x="86461" y="264363"/>
                  <a:pt x="70408" y="257860"/>
                </a:cubicBezTo>
                <a:cubicBezTo>
                  <a:pt x="54356" y="251358"/>
                  <a:pt x="41148" y="242519"/>
                  <a:pt x="30784" y="231343"/>
                </a:cubicBezTo>
                <a:cubicBezTo>
                  <a:pt x="20421" y="220167"/>
                  <a:pt x="12700" y="207162"/>
                  <a:pt x="7619" y="192328"/>
                </a:cubicBezTo>
                <a:cubicBezTo>
                  <a:pt x="2540" y="177495"/>
                  <a:pt x="0" y="161747"/>
                  <a:pt x="0" y="145084"/>
                </a:cubicBezTo>
                <a:cubicBezTo>
                  <a:pt x="0" y="126390"/>
                  <a:pt x="3149" y="109017"/>
                  <a:pt x="9448" y="92964"/>
                </a:cubicBezTo>
                <a:cubicBezTo>
                  <a:pt x="15748" y="76911"/>
                  <a:pt x="25298" y="63093"/>
                  <a:pt x="38100" y="51511"/>
                </a:cubicBezTo>
                <a:cubicBezTo>
                  <a:pt x="50901" y="39928"/>
                  <a:pt x="67056" y="30886"/>
                  <a:pt x="86563" y="24384"/>
                </a:cubicBezTo>
                <a:cubicBezTo>
                  <a:pt x="106070" y="17881"/>
                  <a:pt x="129032" y="14630"/>
                  <a:pt x="155448" y="14630"/>
                </a:cubicBezTo>
                <a:close/>
                <a:moveTo>
                  <a:pt x="1801596" y="0"/>
                </a:moveTo>
                <a:cubicBezTo>
                  <a:pt x="1829638" y="0"/>
                  <a:pt x="1855546" y="4572"/>
                  <a:pt x="1879320" y="13716"/>
                </a:cubicBezTo>
                <a:cubicBezTo>
                  <a:pt x="1903095" y="22860"/>
                  <a:pt x="1923719" y="36779"/>
                  <a:pt x="1941195" y="55473"/>
                </a:cubicBezTo>
                <a:cubicBezTo>
                  <a:pt x="1958670" y="74168"/>
                  <a:pt x="1972284" y="97841"/>
                  <a:pt x="1982038" y="126492"/>
                </a:cubicBezTo>
                <a:cubicBezTo>
                  <a:pt x="1991791" y="155143"/>
                  <a:pt x="1996668" y="188976"/>
                  <a:pt x="1996668" y="227990"/>
                </a:cubicBezTo>
                <a:cubicBezTo>
                  <a:pt x="1996668" y="267004"/>
                  <a:pt x="1991791" y="300837"/>
                  <a:pt x="1982038" y="329488"/>
                </a:cubicBezTo>
                <a:cubicBezTo>
                  <a:pt x="1972284" y="358140"/>
                  <a:pt x="1958670" y="381812"/>
                  <a:pt x="1941195" y="400507"/>
                </a:cubicBezTo>
                <a:cubicBezTo>
                  <a:pt x="1923719" y="419201"/>
                  <a:pt x="1903095" y="433120"/>
                  <a:pt x="1879320" y="442265"/>
                </a:cubicBezTo>
                <a:cubicBezTo>
                  <a:pt x="1855546" y="451409"/>
                  <a:pt x="1829638" y="455980"/>
                  <a:pt x="1801596" y="455980"/>
                </a:cubicBezTo>
                <a:cubicBezTo>
                  <a:pt x="1773555" y="455980"/>
                  <a:pt x="1747647" y="451409"/>
                  <a:pt x="1723872" y="442265"/>
                </a:cubicBezTo>
                <a:cubicBezTo>
                  <a:pt x="1700098" y="433120"/>
                  <a:pt x="1679473" y="419201"/>
                  <a:pt x="1661998" y="400507"/>
                </a:cubicBezTo>
                <a:cubicBezTo>
                  <a:pt x="1644523" y="381812"/>
                  <a:pt x="1630908" y="358140"/>
                  <a:pt x="1621155" y="329488"/>
                </a:cubicBezTo>
                <a:cubicBezTo>
                  <a:pt x="1611401" y="300837"/>
                  <a:pt x="1606524" y="267004"/>
                  <a:pt x="1606524" y="227990"/>
                </a:cubicBezTo>
                <a:cubicBezTo>
                  <a:pt x="1606524" y="188976"/>
                  <a:pt x="1611401" y="155143"/>
                  <a:pt x="1621155" y="126492"/>
                </a:cubicBezTo>
                <a:cubicBezTo>
                  <a:pt x="1630908" y="97841"/>
                  <a:pt x="1644523" y="74168"/>
                  <a:pt x="1661998" y="55473"/>
                </a:cubicBezTo>
                <a:cubicBezTo>
                  <a:pt x="1679473" y="36779"/>
                  <a:pt x="1700098" y="22860"/>
                  <a:pt x="1723872" y="13716"/>
                </a:cubicBezTo>
                <a:cubicBezTo>
                  <a:pt x="1747647" y="4572"/>
                  <a:pt x="1773555" y="0"/>
                  <a:pt x="1801596" y="0"/>
                </a:cubicBezTo>
                <a:close/>
                <a:moveTo>
                  <a:pt x="677570" y="0"/>
                </a:moveTo>
                <a:cubicBezTo>
                  <a:pt x="705205" y="0"/>
                  <a:pt x="732637" y="5080"/>
                  <a:pt x="759866" y="15240"/>
                </a:cubicBezTo>
                <a:cubicBezTo>
                  <a:pt x="787095" y="25400"/>
                  <a:pt x="811072" y="39624"/>
                  <a:pt x="831799" y="57912"/>
                </a:cubicBezTo>
                <a:lnTo>
                  <a:pt x="781202" y="126797"/>
                </a:lnTo>
                <a:cubicBezTo>
                  <a:pt x="769416" y="114198"/>
                  <a:pt x="754176" y="104140"/>
                  <a:pt x="735482" y="96621"/>
                </a:cubicBezTo>
                <a:cubicBezTo>
                  <a:pt x="716788" y="89103"/>
                  <a:pt x="697890" y="85344"/>
                  <a:pt x="678789" y="85344"/>
                </a:cubicBezTo>
                <a:cubicBezTo>
                  <a:pt x="669848" y="85344"/>
                  <a:pt x="661009" y="86258"/>
                  <a:pt x="652272" y="88087"/>
                </a:cubicBezTo>
                <a:cubicBezTo>
                  <a:pt x="643534" y="89916"/>
                  <a:pt x="635609" y="92862"/>
                  <a:pt x="628497" y="96926"/>
                </a:cubicBezTo>
                <a:cubicBezTo>
                  <a:pt x="621385" y="100990"/>
                  <a:pt x="615594" y="106476"/>
                  <a:pt x="611124" y="113385"/>
                </a:cubicBezTo>
                <a:cubicBezTo>
                  <a:pt x="606653" y="120294"/>
                  <a:pt x="604418" y="128625"/>
                  <a:pt x="604418" y="138379"/>
                </a:cubicBezTo>
                <a:cubicBezTo>
                  <a:pt x="604418" y="146913"/>
                  <a:pt x="606145" y="153924"/>
                  <a:pt x="609600" y="159410"/>
                </a:cubicBezTo>
                <a:cubicBezTo>
                  <a:pt x="613054" y="164896"/>
                  <a:pt x="617829" y="169265"/>
                  <a:pt x="623925" y="172516"/>
                </a:cubicBezTo>
                <a:cubicBezTo>
                  <a:pt x="630021" y="175768"/>
                  <a:pt x="636930" y="178206"/>
                  <a:pt x="644652" y="179832"/>
                </a:cubicBezTo>
                <a:cubicBezTo>
                  <a:pt x="652373" y="181457"/>
                  <a:pt x="660501" y="183083"/>
                  <a:pt x="669036" y="184708"/>
                </a:cubicBezTo>
                <a:cubicBezTo>
                  <a:pt x="697077" y="189585"/>
                  <a:pt x="721766" y="195173"/>
                  <a:pt x="743102" y="201472"/>
                </a:cubicBezTo>
                <a:cubicBezTo>
                  <a:pt x="764438" y="207772"/>
                  <a:pt x="782320" y="215595"/>
                  <a:pt x="796747" y="224942"/>
                </a:cubicBezTo>
                <a:cubicBezTo>
                  <a:pt x="811174" y="234289"/>
                  <a:pt x="821944" y="245872"/>
                  <a:pt x="829055" y="259689"/>
                </a:cubicBezTo>
                <a:cubicBezTo>
                  <a:pt x="836168" y="273507"/>
                  <a:pt x="839724" y="290576"/>
                  <a:pt x="839724" y="310896"/>
                </a:cubicBezTo>
                <a:cubicBezTo>
                  <a:pt x="839724" y="335280"/>
                  <a:pt x="834948" y="356514"/>
                  <a:pt x="825398" y="374599"/>
                </a:cubicBezTo>
                <a:cubicBezTo>
                  <a:pt x="815848" y="392684"/>
                  <a:pt x="803046" y="407822"/>
                  <a:pt x="786993" y="420014"/>
                </a:cubicBezTo>
                <a:cubicBezTo>
                  <a:pt x="770940" y="432206"/>
                  <a:pt x="752551" y="441248"/>
                  <a:pt x="731824" y="447141"/>
                </a:cubicBezTo>
                <a:cubicBezTo>
                  <a:pt x="711098" y="453034"/>
                  <a:pt x="689559" y="455980"/>
                  <a:pt x="667207" y="455980"/>
                </a:cubicBezTo>
                <a:cubicBezTo>
                  <a:pt x="635914" y="455980"/>
                  <a:pt x="605739" y="450697"/>
                  <a:pt x="576681" y="440131"/>
                </a:cubicBezTo>
                <a:cubicBezTo>
                  <a:pt x="547623" y="429565"/>
                  <a:pt x="522528" y="415544"/>
                  <a:pt x="501396" y="398068"/>
                </a:cubicBezTo>
                <a:lnTo>
                  <a:pt x="551992" y="330403"/>
                </a:lnTo>
                <a:cubicBezTo>
                  <a:pt x="558901" y="336905"/>
                  <a:pt x="566928" y="342595"/>
                  <a:pt x="576072" y="347472"/>
                </a:cubicBezTo>
                <a:cubicBezTo>
                  <a:pt x="585216" y="352349"/>
                  <a:pt x="594867" y="356514"/>
                  <a:pt x="605028" y="359968"/>
                </a:cubicBezTo>
                <a:cubicBezTo>
                  <a:pt x="615188" y="363423"/>
                  <a:pt x="625652" y="366064"/>
                  <a:pt x="636422" y="367893"/>
                </a:cubicBezTo>
                <a:cubicBezTo>
                  <a:pt x="647191" y="369722"/>
                  <a:pt x="657860" y="370636"/>
                  <a:pt x="668426" y="370636"/>
                </a:cubicBezTo>
                <a:cubicBezTo>
                  <a:pt x="678180" y="370636"/>
                  <a:pt x="687730" y="369722"/>
                  <a:pt x="697077" y="367893"/>
                </a:cubicBezTo>
                <a:cubicBezTo>
                  <a:pt x="706424" y="366064"/>
                  <a:pt x="714959" y="363118"/>
                  <a:pt x="722680" y="359054"/>
                </a:cubicBezTo>
                <a:cubicBezTo>
                  <a:pt x="730402" y="354990"/>
                  <a:pt x="736600" y="349504"/>
                  <a:pt x="741273" y="342595"/>
                </a:cubicBezTo>
                <a:cubicBezTo>
                  <a:pt x="745947" y="335686"/>
                  <a:pt x="748284" y="327152"/>
                  <a:pt x="748284" y="316992"/>
                </a:cubicBezTo>
                <a:cubicBezTo>
                  <a:pt x="748284" y="307644"/>
                  <a:pt x="746150" y="300228"/>
                  <a:pt x="741883" y="294741"/>
                </a:cubicBezTo>
                <a:cubicBezTo>
                  <a:pt x="737616" y="289255"/>
                  <a:pt x="731824" y="284988"/>
                  <a:pt x="724509" y="281940"/>
                </a:cubicBezTo>
                <a:cubicBezTo>
                  <a:pt x="717194" y="278892"/>
                  <a:pt x="708761" y="276656"/>
                  <a:pt x="699211" y="275234"/>
                </a:cubicBezTo>
                <a:cubicBezTo>
                  <a:pt x="689660" y="273812"/>
                  <a:pt x="679602" y="272288"/>
                  <a:pt x="669036" y="270662"/>
                </a:cubicBezTo>
                <a:cubicBezTo>
                  <a:pt x="646684" y="267004"/>
                  <a:pt x="626059" y="262534"/>
                  <a:pt x="607161" y="257251"/>
                </a:cubicBezTo>
                <a:cubicBezTo>
                  <a:pt x="588264" y="251968"/>
                  <a:pt x="571804" y="244652"/>
                  <a:pt x="557784" y="235305"/>
                </a:cubicBezTo>
                <a:cubicBezTo>
                  <a:pt x="543763" y="225958"/>
                  <a:pt x="532790" y="213969"/>
                  <a:pt x="524865" y="199339"/>
                </a:cubicBezTo>
                <a:cubicBezTo>
                  <a:pt x="516940" y="184708"/>
                  <a:pt x="512978" y="166420"/>
                  <a:pt x="512978" y="144475"/>
                </a:cubicBezTo>
                <a:cubicBezTo>
                  <a:pt x="512978" y="120497"/>
                  <a:pt x="517652" y="99466"/>
                  <a:pt x="526999" y="81381"/>
                </a:cubicBezTo>
                <a:cubicBezTo>
                  <a:pt x="536346" y="63297"/>
                  <a:pt x="548640" y="48260"/>
                  <a:pt x="563880" y="36271"/>
                </a:cubicBezTo>
                <a:cubicBezTo>
                  <a:pt x="579120" y="24282"/>
                  <a:pt x="596696" y="15240"/>
                  <a:pt x="616610" y="9144"/>
                </a:cubicBezTo>
                <a:cubicBezTo>
                  <a:pt x="636524" y="3048"/>
                  <a:pt x="656844" y="0"/>
                  <a:pt x="677570"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67E7B7BB-6801-4FC7-B4EB-B0EC3B65BB38}"/>
              </a:ext>
            </a:extLst>
          </p:cNvPr>
          <p:cNvPicPr>
            <a:picLocks noChangeAspect="1"/>
          </p:cNvPicPr>
          <p:nvPr/>
        </p:nvPicPr>
        <p:blipFill>
          <a:blip r:embed="rId5"/>
          <a:stretch>
            <a:fillRect/>
          </a:stretch>
        </p:blipFill>
        <p:spPr>
          <a:xfrm>
            <a:off x="-2488887" y="1146430"/>
            <a:ext cx="3066039" cy="3009609"/>
          </a:xfrm>
          <a:prstGeom prst="rect">
            <a:avLst/>
          </a:prstGeom>
        </p:spPr>
      </p:pic>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3" name="Прямоугольник 2"/>
          <p:cNvSpPr/>
          <p:nvPr/>
        </p:nvSpPr>
        <p:spPr>
          <a:xfrm>
            <a:off x="1133127" y="798666"/>
            <a:ext cx="7093646" cy="700802"/>
          </a:xfrm>
          <a:prstGeom prst="rect">
            <a:avLst/>
          </a:prstGeom>
          <a:noFill/>
          <a:ln>
            <a:noFill/>
          </a:ln>
        </p:spPr>
        <p:txBody>
          <a:bodyPr spcFirstLastPara="1" wrap="square" lIns="0" tIns="0" rIns="0" bIns="0" anchor="t" anchorCtr="0">
            <a:noAutofit/>
          </a:bodyPr>
          <a:lstStyle/>
          <a:p>
            <a:pPr algn="ctr">
              <a:lnSpc>
                <a:spcPct val="80000"/>
              </a:lnSpc>
            </a:pPr>
            <a:r>
              <a:rPr lang="ru-RU" sz="1800" dirty="0">
                <a:latin typeface="Phenomena Thin" panose="00000300000000000000" pitchFamily="50" charset="-52"/>
              </a:rPr>
              <a:t>Вы подробно узнаете энергии дней недели, каждый из которых соответствует одной из планет, оказывающих непосредственное влияние на все, что происходит вокруг</a:t>
            </a:r>
            <a:r>
              <a:rPr lang="en-US" sz="1800" dirty="0">
                <a:latin typeface="Phenomena Thin" panose="00000300000000000000" pitchFamily="50" charset="-52"/>
              </a:rPr>
              <a:t>.</a:t>
            </a:r>
          </a:p>
          <a:p>
            <a:pPr algn="ctr">
              <a:lnSpc>
                <a:spcPct val="80000"/>
              </a:lnSpc>
            </a:pPr>
            <a:r>
              <a:rPr lang="ru-RU" sz="1800" dirty="0">
                <a:latin typeface="Phenomena Thin" panose="00000300000000000000" pitchFamily="50" charset="-52"/>
              </a:rPr>
              <a:t>Понимание и правильное планирование согласно архетипам  планет позволяет не только легче, гармоничнее и эффективнее жить, но и лучше узнавать себя и свои особенности посредством самоанализа  </a:t>
            </a:r>
          </a:p>
        </p:txBody>
      </p:sp>
      <p:sp>
        <p:nvSpPr>
          <p:cNvPr id="4" name="Прямоугольник 3"/>
          <p:cNvSpPr/>
          <p:nvPr/>
        </p:nvSpPr>
        <p:spPr>
          <a:xfrm>
            <a:off x="527050" y="4385125"/>
            <a:ext cx="8089900" cy="387798"/>
          </a:xfrm>
          <a:prstGeom prst="rect">
            <a:avLst/>
          </a:prstGeom>
        </p:spPr>
        <p:txBody>
          <a:bodyPr wrap="square">
            <a:spAutoFit/>
          </a:bodyPr>
          <a:lstStyle/>
          <a:p>
            <a:pPr algn="ctr">
              <a:lnSpc>
                <a:spcPct val="80000"/>
              </a:lnSpc>
            </a:pPr>
            <a:r>
              <a:rPr lang="ru-RU" sz="2400" dirty="0">
                <a:latin typeface="Phenomena Thin" panose="00000300000000000000" pitchFamily="50" charset="-52"/>
              </a:rPr>
              <a:t>Включайтесь скорее, сейчас разберемся, как применять эти знания!</a:t>
            </a:r>
          </a:p>
        </p:txBody>
      </p:sp>
      <p:sp>
        <p:nvSpPr>
          <p:cNvPr id="14" name="Прямоугольник 13"/>
          <p:cNvSpPr/>
          <p:nvPr/>
        </p:nvSpPr>
        <p:spPr>
          <a:xfrm>
            <a:off x="168275" y="2519019"/>
            <a:ext cx="6980383" cy="486287"/>
          </a:xfrm>
          <a:prstGeom prst="rect">
            <a:avLst/>
          </a:prstGeom>
        </p:spPr>
        <p:txBody>
          <a:bodyPr wrap="square">
            <a:spAutoFit/>
          </a:bodyPr>
          <a:lstStyle/>
          <a:p>
            <a:pPr>
              <a:lnSpc>
                <a:spcPct val="80000"/>
              </a:lnSpc>
            </a:pPr>
            <a:r>
              <a:rPr lang="en-US" sz="2000" dirty="0">
                <a:solidFill>
                  <a:schemeClr val="bg1">
                    <a:lumMod val="50000"/>
                  </a:schemeClr>
                </a:solidFill>
                <a:latin typeface="Phenomena Thin" panose="00000300000000000000" pitchFamily="50" charset="-52"/>
              </a:rPr>
              <a:t>LUNDI</a:t>
            </a:r>
            <a:endParaRPr lang="ru-RU" sz="2000" dirty="0">
              <a:solidFill>
                <a:schemeClr val="bg1">
                  <a:lumMod val="50000"/>
                </a:schemeClr>
              </a:solidFill>
              <a:latin typeface="Phenomena Thin" panose="00000300000000000000" pitchFamily="50" charset="-52"/>
            </a:endParaRPr>
          </a:p>
          <a:p>
            <a:pPr>
              <a:lnSpc>
                <a:spcPct val="80000"/>
              </a:lnSpc>
            </a:pPr>
            <a:endParaRPr lang="ru-RU" sz="1200" dirty="0">
              <a:solidFill>
                <a:schemeClr val="bg1">
                  <a:lumMod val="50000"/>
                </a:schemeClr>
              </a:solidFill>
              <a:latin typeface="Phenomena Thin" panose="00000300000000000000" pitchFamily="50" charset="-52"/>
            </a:endParaRPr>
          </a:p>
        </p:txBody>
      </p:sp>
      <p:sp>
        <p:nvSpPr>
          <p:cNvPr id="15" name="Прямоугольник 14"/>
          <p:cNvSpPr/>
          <p:nvPr/>
        </p:nvSpPr>
        <p:spPr>
          <a:xfrm>
            <a:off x="7836325" y="2700171"/>
            <a:ext cx="1230943" cy="461665"/>
          </a:xfrm>
          <a:prstGeom prst="rect">
            <a:avLst/>
          </a:prstGeom>
        </p:spPr>
        <p:txBody>
          <a:bodyPr wrap="square">
            <a:spAutoFit/>
          </a:bodyPr>
          <a:lstStyle/>
          <a:p>
            <a:pPr algn="r">
              <a:lnSpc>
                <a:spcPct val="80000"/>
              </a:lnSpc>
            </a:pPr>
            <a:r>
              <a:rPr lang="en-US" sz="1800" dirty="0">
                <a:solidFill>
                  <a:schemeClr val="bg1">
                    <a:lumMod val="50000"/>
                  </a:schemeClr>
                </a:solidFill>
                <a:latin typeface="Phenomena Thin" panose="00000300000000000000" pitchFamily="50" charset="-52"/>
              </a:rPr>
              <a:t>MARDI</a:t>
            </a:r>
            <a:endParaRPr lang="ru-RU" sz="1800" dirty="0">
              <a:solidFill>
                <a:schemeClr val="bg1">
                  <a:lumMod val="50000"/>
                </a:schemeClr>
              </a:solidFill>
              <a:latin typeface="Phenomena Thin" panose="00000300000000000000" pitchFamily="50" charset="-52"/>
            </a:endParaRPr>
          </a:p>
          <a:p>
            <a:pPr algn="r">
              <a:lnSpc>
                <a:spcPct val="80000"/>
              </a:lnSpc>
            </a:pPr>
            <a:endParaRPr lang="ru-RU" sz="1100" dirty="0">
              <a:solidFill>
                <a:schemeClr val="bg1">
                  <a:lumMod val="50000"/>
                </a:schemeClr>
              </a:solidFill>
              <a:latin typeface="Phenomena Thin" panose="00000300000000000000" pitchFamily="50" charset="-52"/>
            </a:endParaRPr>
          </a:p>
        </p:txBody>
      </p:sp>
      <p:sp>
        <p:nvSpPr>
          <p:cNvPr id="16" name="Прямоугольник 15"/>
          <p:cNvSpPr/>
          <p:nvPr/>
        </p:nvSpPr>
        <p:spPr>
          <a:xfrm>
            <a:off x="168276" y="2748105"/>
            <a:ext cx="1348772" cy="393954"/>
          </a:xfrm>
          <a:prstGeom prst="rect">
            <a:avLst/>
          </a:prstGeom>
        </p:spPr>
        <p:txBody>
          <a:bodyPr wrap="square">
            <a:spAutoFit/>
          </a:bodyPr>
          <a:lstStyle/>
          <a:p>
            <a:pPr>
              <a:lnSpc>
                <a:spcPct val="80000"/>
              </a:lnSpc>
            </a:pPr>
            <a:r>
              <a:rPr lang="ru-RU" dirty="0">
                <a:solidFill>
                  <a:schemeClr val="bg1">
                    <a:lumMod val="50000"/>
                  </a:schemeClr>
                </a:solidFill>
                <a:latin typeface="Phenomena Thin" panose="00000300000000000000" pitchFamily="50" charset="-52"/>
              </a:rPr>
              <a:t>день Луны</a:t>
            </a:r>
          </a:p>
          <a:p>
            <a:pPr>
              <a:lnSpc>
                <a:spcPct val="80000"/>
              </a:lnSpc>
            </a:pPr>
            <a:endParaRPr lang="ru-RU" sz="1000" dirty="0">
              <a:solidFill>
                <a:schemeClr val="bg1">
                  <a:lumMod val="50000"/>
                </a:schemeClr>
              </a:solidFill>
              <a:latin typeface="Phenomena Thin" panose="00000300000000000000" pitchFamily="50" charset="-52"/>
            </a:endParaRPr>
          </a:p>
        </p:txBody>
      </p:sp>
      <p:sp>
        <p:nvSpPr>
          <p:cNvPr id="17" name="Прямоугольник 16"/>
          <p:cNvSpPr/>
          <p:nvPr/>
        </p:nvSpPr>
        <p:spPr>
          <a:xfrm>
            <a:off x="7293403" y="2953274"/>
            <a:ext cx="1773865" cy="363176"/>
          </a:xfrm>
          <a:prstGeom prst="rect">
            <a:avLst/>
          </a:prstGeom>
        </p:spPr>
        <p:txBody>
          <a:bodyPr wrap="square">
            <a:spAutoFit/>
          </a:bodyPr>
          <a:lstStyle/>
          <a:p>
            <a:pPr algn="r">
              <a:lnSpc>
                <a:spcPct val="80000"/>
              </a:lnSpc>
            </a:pPr>
            <a:r>
              <a:rPr lang="ru-RU" sz="1200" dirty="0">
                <a:solidFill>
                  <a:schemeClr val="bg1">
                    <a:lumMod val="50000"/>
                  </a:schemeClr>
                </a:solidFill>
                <a:latin typeface="Phenomena Thin" panose="00000300000000000000" pitchFamily="50" charset="-52"/>
              </a:rPr>
              <a:t>день Марса</a:t>
            </a:r>
          </a:p>
          <a:p>
            <a:pPr algn="r">
              <a:lnSpc>
                <a:spcPct val="80000"/>
              </a:lnSpc>
            </a:pPr>
            <a:endParaRPr lang="ru-RU" sz="900" dirty="0">
              <a:solidFill>
                <a:schemeClr val="bg1">
                  <a:lumMod val="50000"/>
                </a:schemeClr>
              </a:solidFill>
              <a:latin typeface="Phenomena Thin" panose="00000300000000000000" pitchFamily="50" charset="-52"/>
            </a:endParaRPr>
          </a:p>
        </p:txBody>
      </p:sp>
      <p:sp>
        <p:nvSpPr>
          <p:cNvPr id="7" name="TextBox 6"/>
          <p:cNvSpPr txBox="1"/>
          <p:nvPr/>
        </p:nvSpPr>
        <p:spPr>
          <a:xfrm>
            <a:off x="2364510" y="2104683"/>
            <a:ext cx="3414604" cy="3139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gn="ctr">
              <a:lnSpc>
                <a:spcPct val="80000"/>
              </a:lnSpc>
              <a:defRPr sz="1800">
                <a:latin typeface="Phenomena Thin" panose="00000300000000000000" pitchFamily="50" charset="-52"/>
              </a:defRPr>
            </a:lvl1pPr>
          </a:lstStyle>
          <a:p>
            <a:pPr algn="l"/>
            <a:r>
              <a:rPr lang="ru-RU" dirty="0"/>
              <a:t>Какой цвет одежды выбрать?</a:t>
            </a:r>
          </a:p>
        </p:txBody>
      </p:sp>
      <p:sp>
        <p:nvSpPr>
          <p:cNvPr id="22" name="TextBox 21"/>
          <p:cNvSpPr txBox="1"/>
          <p:nvPr/>
        </p:nvSpPr>
        <p:spPr>
          <a:xfrm>
            <a:off x="2364510" y="2773066"/>
            <a:ext cx="3414604" cy="3139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gn="ctr">
              <a:lnSpc>
                <a:spcPct val="80000"/>
              </a:lnSpc>
              <a:defRPr sz="1800">
                <a:latin typeface="Phenomena Thin" panose="00000300000000000000" pitchFamily="50" charset="-52"/>
              </a:defRPr>
            </a:lvl1pPr>
          </a:lstStyle>
          <a:p>
            <a:pPr algn="l"/>
            <a:r>
              <a:rPr lang="ru-RU" dirty="0"/>
              <a:t>Чему посвятить день?</a:t>
            </a:r>
          </a:p>
        </p:txBody>
      </p:sp>
      <p:sp>
        <p:nvSpPr>
          <p:cNvPr id="23" name="TextBox 22"/>
          <p:cNvSpPr txBox="1"/>
          <p:nvPr/>
        </p:nvSpPr>
        <p:spPr>
          <a:xfrm>
            <a:off x="2364510" y="3441448"/>
            <a:ext cx="3414604" cy="3139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gn="ctr">
              <a:lnSpc>
                <a:spcPct val="80000"/>
              </a:lnSpc>
              <a:defRPr sz="1800">
                <a:latin typeface="Phenomena Thin" panose="00000300000000000000" pitchFamily="50" charset="-52"/>
              </a:defRPr>
            </a:lvl1pPr>
          </a:lstStyle>
          <a:p>
            <a:pPr algn="l"/>
            <a:r>
              <a:rPr lang="ru-RU" dirty="0"/>
              <a:t>Что планировать?</a:t>
            </a:r>
          </a:p>
        </p:txBody>
      </p:sp>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1871301" y="2017464"/>
            <a:ext cx="431170" cy="431170"/>
          </a:xfrm>
          <a:prstGeom prst="rect">
            <a:avLst/>
          </a:prstGeom>
        </p:spPr>
      </p:pic>
      <p:pic>
        <p:nvPicPr>
          <p:cNvPr id="25" name="Рисунок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500000" flipH="1" flipV="1">
            <a:off x="1871301" y="2661051"/>
            <a:ext cx="431170" cy="431170"/>
          </a:xfrm>
          <a:prstGeom prst="rect">
            <a:avLst/>
          </a:prstGeom>
        </p:spPr>
      </p:pic>
      <p:pic>
        <p:nvPicPr>
          <p:cNvPr id="26" name="Рисунок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700000" flipH="1" flipV="1">
            <a:off x="1871301" y="3304639"/>
            <a:ext cx="431170" cy="431170"/>
          </a:xfrm>
          <a:prstGeom prst="rect">
            <a:avLst/>
          </a:prstGeom>
        </p:spPr>
      </p:pic>
    </p:spTree>
    <p:extLst>
      <p:ext uri="{BB962C8B-B14F-4D97-AF65-F5344CB8AC3E}">
        <p14:creationId xmlns:p14="http://schemas.microsoft.com/office/powerpoint/2010/main" val="425780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pic>
        <p:nvPicPr>
          <p:cNvPr id="6" name="Рисунок 5">
            <a:extLst>
              <a:ext uri="{FF2B5EF4-FFF2-40B4-BE49-F238E27FC236}">
                <a16:creationId xmlns:a16="http://schemas.microsoft.com/office/drawing/2014/main" id="{67E7B7BB-6801-4FC7-B4EB-B0EC3B65BB38}"/>
              </a:ext>
            </a:extLst>
          </p:cNvPr>
          <p:cNvPicPr>
            <a:picLocks noChangeAspect="1"/>
          </p:cNvPicPr>
          <p:nvPr/>
        </p:nvPicPr>
        <p:blipFill>
          <a:blip r:embed="rId3"/>
          <a:stretch>
            <a:fillRect/>
          </a:stretch>
        </p:blipFill>
        <p:spPr>
          <a:xfrm>
            <a:off x="-501650" y="3526004"/>
            <a:ext cx="3295650" cy="3234992"/>
          </a:xfrm>
          <a:prstGeom prst="rect">
            <a:avLst/>
          </a:prstGeom>
        </p:spPr>
      </p:pic>
      <p:sp>
        <p:nvSpPr>
          <p:cNvPr id="2" name="Прямоугольник 1">
            <a:extLst>
              <a:ext uri="{FF2B5EF4-FFF2-40B4-BE49-F238E27FC236}">
                <a16:creationId xmlns:a16="http://schemas.microsoft.com/office/drawing/2014/main" id="{537A2DB6-00E7-48F3-A0F2-AFC7ED0867A3}"/>
              </a:ext>
            </a:extLst>
          </p:cNvPr>
          <p:cNvSpPr/>
          <p:nvPr/>
        </p:nvSpPr>
        <p:spPr>
          <a:xfrm>
            <a:off x="120610" y="90959"/>
            <a:ext cx="6436519" cy="2246769"/>
          </a:xfrm>
          <a:prstGeom prst="rect">
            <a:avLst/>
          </a:prstGeom>
        </p:spPr>
        <p:txBody>
          <a:bodyPr wrap="square">
            <a:spAutoFit/>
          </a:bodyPr>
          <a:lstStyle/>
          <a:p>
            <a:pPr lvl="0">
              <a:buSzPts val="4000"/>
            </a:pPr>
            <a:r>
              <a:rPr lang="ru-RU" sz="2800" b="1" dirty="0">
                <a:solidFill>
                  <a:srgbClr val="434343"/>
                </a:solidFill>
                <a:latin typeface="Myra 4F Caps" pitchFamily="2" charset="0"/>
                <a:ea typeface="Helvetica Neue"/>
                <a:cs typeface="Helvetica Neue"/>
                <a:sym typeface="Helvetica Neue"/>
              </a:rPr>
              <a:t>ЛУНА</a:t>
            </a:r>
          </a:p>
          <a:p>
            <a:pPr lvl="0">
              <a:buSzPts val="4000"/>
            </a:pPr>
            <a:r>
              <a:rPr lang="ru-RU" sz="2800" b="1" dirty="0">
                <a:solidFill>
                  <a:srgbClr val="434343"/>
                </a:solidFill>
                <a:latin typeface="Phenomena Thin" panose="00000300000000000000" pitchFamily="50" charset="-52"/>
                <a:ea typeface="Helvetica Neue"/>
                <a:cs typeface="Helvetica Neue"/>
                <a:sym typeface="Helvetica Neue"/>
              </a:rPr>
              <a:t>ЧАНДРА</a:t>
            </a:r>
          </a:p>
          <a:p>
            <a:pPr lvl="0">
              <a:buSzPts val="4000"/>
            </a:pPr>
            <a:r>
              <a:rPr lang="en-US" sz="2800" b="1" dirty="0">
                <a:solidFill>
                  <a:srgbClr val="434343"/>
                </a:solidFill>
                <a:latin typeface="Phenomena Thin" panose="00000300000000000000" pitchFamily="50" charset="-52"/>
                <a:ea typeface="Helvetica Neue"/>
                <a:cs typeface="Helvetica Neue"/>
                <a:sym typeface="Helvetica Neue"/>
              </a:rPr>
              <a:t>MOON</a:t>
            </a:r>
          </a:p>
          <a:p>
            <a:pPr lvl="0">
              <a:buSzPts val="4000"/>
            </a:pPr>
            <a:r>
              <a:rPr lang="en-US" sz="2800" b="1" dirty="0">
                <a:solidFill>
                  <a:srgbClr val="434343"/>
                </a:solidFill>
                <a:latin typeface="Phenomena Thin" panose="00000300000000000000" pitchFamily="50" charset="-52"/>
                <a:ea typeface="Helvetica Neue"/>
                <a:cs typeface="Helvetica Neue"/>
                <a:sym typeface="Helvetica Neue"/>
              </a:rPr>
              <a:t>Ch</a:t>
            </a:r>
          </a:p>
          <a:p>
            <a:pPr lvl="0">
              <a:buSzPts val="4000"/>
            </a:pPr>
            <a:r>
              <a:rPr lang="en-US" sz="2800" b="1" dirty="0">
                <a:solidFill>
                  <a:srgbClr val="434343"/>
                </a:solidFill>
                <a:latin typeface="Phenomena Thin" panose="00000300000000000000" pitchFamily="50" charset="-52"/>
                <a:ea typeface="Helvetica Neue"/>
                <a:cs typeface="Helvetica Neue"/>
                <a:sym typeface="Helvetica Neue"/>
              </a:rPr>
              <a:t>MO</a:t>
            </a:r>
          </a:p>
        </p:txBody>
      </p:sp>
      <p:pic>
        <p:nvPicPr>
          <p:cNvPr id="1026" name="Picture 2" descr="210ec0df5ea5e51ebad1edb9deb88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799" y="0"/>
            <a:ext cx="2019301"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pinimg.com/564x/f4/fa/de/f4fade06af019b3a592ac32f650d2825.jpg"/>
          <p:cNvPicPr>
            <a:picLocks noChangeAspect="1" noChangeArrowheads="1"/>
          </p:cNvPicPr>
          <p:nvPr/>
        </p:nvPicPr>
        <p:blipFill rotWithShape="1">
          <a:blip r:embed="rId5">
            <a:extLst>
              <a:ext uri="{28A0092B-C50C-407E-A947-70E740481C1C}">
                <a14:useLocalDpi xmlns:a14="http://schemas.microsoft.com/office/drawing/2010/main" val="0"/>
              </a:ext>
            </a:extLst>
          </a:blip>
          <a:srcRect t="20747" b="8213"/>
          <a:stretch/>
        </p:blipFill>
        <p:spPr bwMode="auto">
          <a:xfrm>
            <a:off x="3095625" y="1701800"/>
            <a:ext cx="2022475" cy="17178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pinimg.com/564x/09/00/e8/0900e828b5a1f0d7c4651c17698ec1c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5625" y="3432306"/>
            <a:ext cx="2022475" cy="1721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pinimg.com/564x/c2/f5/c0/c2f5c0e664697aa4e079fa413d43d0a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8101" y="1"/>
            <a:ext cx="2046788" cy="17017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pinimg.com/564x/ee/29/67/ee2967952e48079afcbc5f2ae8513941.jpg"/>
          <p:cNvPicPr>
            <a:picLocks noChangeAspect="1" noChangeArrowheads="1"/>
          </p:cNvPicPr>
          <p:nvPr/>
        </p:nvPicPr>
        <p:blipFill rotWithShape="1">
          <a:blip r:embed="rId8">
            <a:extLst>
              <a:ext uri="{28A0092B-C50C-407E-A947-70E740481C1C}">
                <a14:useLocalDpi xmlns:a14="http://schemas.microsoft.com/office/drawing/2010/main" val="0"/>
              </a:ext>
            </a:extLst>
          </a:blip>
          <a:srcRect b="38059"/>
          <a:stretch/>
        </p:blipFill>
        <p:spPr bwMode="auto">
          <a:xfrm>
            <a:off x="5118100" y="1684868"/>
            <a:ext cx="2046789" cy="17347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pinimg.com/564x/65/16/26/651626503b9ef2f2f97f090be05a025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3419605"/>
            <a:ext cx="2046789" cy="172389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i.pinimg.com/564x/d4/dd/7a/d4dd7ae7c102c62530edc9096187897f.jpg"/>
          <p:cNvPicPr>
            <a:picLocks noChangeAspect="1" noChangeArrowheads="1"/>
          </p:cNvPicPr>
          <p:nvPr/>
        </p:nvPicPr>
        <p:blipFill rotWithShape="1">
          <a:blip r:embed="rId10">
            <a:extLst>
              <a:ext uri="{28A0092B-C50C-407E-A947-70E740481C1C}">
                <a14:useLocalDpi xmlns:a14="http://schemas.microsoft.com/office/drawing/2010/main" val="0"/>
              </a:ext>
            </a:extLst>
          </a:blip>
          <a:srcRect b="28116"/>
          <a:stretch/>
        </p:blipFill>
        <p:spPr bwMode="auto">
          <a:xfrm>
            <a:off x="7162802" y="-6408"/>
            <a:ext cx="2021388" cy="172090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i.pinimg.com/564x/05/cd/7d/05cd7d443dde20f1d71666641dcb4cb8.jpg"/>
          <p:cNvPicPr>
            <a:picLocks noChangeAspect="1" noChangeArrowheads="1"/>
          </p:cNvPicPr>
          <p:nvPr/>
        </p:nvPicPr>
        <p:blipFill rotWithShape="1">
          <a:blip r:embed="rId11">
            <a:extLst>
              <a:ext uri="{28A0092B-C50C-407E-A947-70E740481C1C}">
                <a14:useLocalDpi xmlns:a14="http://schemas.microsoft.com/office/drawing/2010/main" val="0"/>
              </a:ext>
            </a:extLst>
          </a:blip>
          <a:srcRect b="45945"/>
          <a:stretch/>
        </p:blipFill>
        <p:spPr bwMode="auto">
          <a:xfrm>
            <a:off x="7162801" y="1684867"/>
            <a:ext cx="2021389" cy="173566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370987b6cd2fbfb4be0941e251aa763a"/>
          <p:cNvPicPr>
            <a:picLocks noChangeAspect="1" noChangeArrowheads="1"/>
          </p:cNvPicPr>
          <p:nvPr/>
        </p:nvPicPr>
        <p:blipFill rotWithShape="1">
          <a:blip r:embed="rId12">
            <a:extLst>
              <a:ext uri="{28A0092B-C50C-407E-A947-70E740481C1C}">
                <a14:useLocalDpi xmlns:a14="http://schemas.microsoft.com/office/drawing/2010/main" val="0"/>
              </a:ext>
            </a:extLst>
          </a:blip>
          <a:srcRect b="37088"/>
          <a:stretch/>
        </p:blipFill>
        <p:spPr bwMode="auto">
          <a:xfrm>
            <a:off x="7137402" y="3419605"/>
            <a:ext cx="2054224" cy="1723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Таблица 17"/>
          <p:cNvGraphicFramePr>
            <a:graphicFrameLocks noGrp="1"/>
          </p:cNvGraphicFramePr>
          <p:nvPr>
            <p:extLst>
              <p:ext uri="{D42A27DB-BD31-4B8C-83A1-F6EECF244321}">
                <p14:modId xmlns:p14="http://schemas.microsoft.com/office/powerpoint/2010/main" val="2340264620"/>
              </p:ext>
            </p:extLst>
          </p:nvPr>
        </p:nvGraphicFramePr>
        <p:xfrm>
          <a:off x="3095625" y="0"/>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3096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6" name="Рисунок 5">
            <a:extLst>
              <a:ext uri="{FF2B5EF4-FFF2-40B4-BE49-F238E27FC236}">
                <a16:creationId xmlns:a16="http://schemas.microsoft.com/office/drawing/2014/main" id="{67E7B7BB-6801-4FC7-B4EB-B0EC3B65BB38}"/>
              </a:ext>
            </a:extLst>
          </p:cNvPr>
          <p:cNvPicPr>
            <a:picLocks noChangeAspect="1"/>
          </p:cNvPicPr>
          <p:nvPr/>
        </p:nvPicPr>
        <p:blipFill>
          <a:blip r:embed="rId3"/>
          <a:stretch>
            <a:fillRect/>
          </a:stretch>
        </p:blipFill>
        <p:spPr>
          <a:xfrm>
            <a:off x="-888211" y="-1810083"/>
            <a:ext cx="3688048" cy="3620166"/>
          </a:xfrm>
          <a:prstGeom prst="rect">
            <a:avLst/>
          </a:prstGeom>
        </p:spPr>
      </p:pic>
      <p:sp>
        <p:nvSpPr>
          <p:cNvPr id="93" name="Google Shape;93;p2"/>
          <p:cNvSpPr txBox="1"/>
          <p:nvPr/>
        </p:nvSpPr>
        <p:spPr>
          <a:xfrm>
            <a:off x="6588125" y="-236882"/>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bg1">
                  <a:lumMod val="50000"/>
                </a:schemeClr>
              </a:solidFill>
              <a:latin typeface="Helvetica Neue"/>
              <a:ea typeface="Helvetica Neue"/>
              <a:cs typeface="Helvetica Neue"/>
              <a:sym typeface="Helvetica Neue"/>
            </a:endParaRPr>
          </a:p>
        </p:txBody>
      </p:sp>
      <p:sp>
        <p:nvSpPr>
          <p:cNvPr id="94" name="Google Shape;94;p2"/>
          <p:cNvSpPr txBox="1"/>
          <p:nvPr/>
        </p:nvSpPr>
        <p:spPr>
          <a:xfrm>
            <a:off x="236313" y="2873986"/>
            <a:ext cx="8691787" cy="4385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Хороши дела, связанные с домом и семьей. Покупки для дома, запас продуктов на неделю. Семейные посиделки, встречи с матерью, девичники, угощение (особенно блюдами из молочных продуктов). Работа с чувствами, эмоциями, общение с психологом.</a:t>
            </a:r>
            <a:br>
              <a:rPr lang="ru-RU" sz="1800" dirty="0">
                <a:latin typeface="Phenomena Thin" panose="00000300000000000000" pitchFamily="50" charset="-52"/>
              </a:rPr>
            </a:br>
            <a:endParaRPr lang="ru-RU" sz="1800" dirty="0">
              <a:latin typeface="Phenomena Thin" panose="00000300000000000000" pitchFamily="50" charset="-52"/>
            </a:endParaRPr>
          </a:p>
          <a:p>
            <a:pPr>
              <a:lnSpc>
                <a:spcPct val="80000"/>
              </a:lnSpc>
            </a:pPr>
            <a:r>
              <a:rPr lang="ru-RU" sz="1800" dirty="0">
                <a:latin typeface="Phenomena Thin" panose="00000300000000000000" pitchFamily="50" charset="-52"/>
              </a:rPr>
              <a:t>Хорошо укреплять здоровье водными процедурами, массажем, травами. Подойдет все, что умиротворяет</a:t>
            </a:r>
            <a:endParaRPr lang="en-US" sz="1800" dirty="0">
              <a:latin typeface="Phenomena Thin" panose="00000300000000000000" pitchFamily="50" charset="-52"/>
            </a:endParaRPr>
          </a:p>
          <a:p>
            <a:pPr>
              <a:lnSpc>
                <a:spcPct val="80000"/>
              </a:lnSpc>
            </a:pPr>
            <a:r>
              <a:rPr lang="ru-RU" sz="1800" dirty="0">
                <a:latin typeface="Phenomena Thin" panose="00000300000000000000" pitchFamily="50" charset="-52"/>
              </a:rPr>
              <a:t>и восстанавливает наш организм. Занимайтесь растениями, так как Луна управляет всей растительностью на Земле. СПА процедуры, бани (особенно на убывающую луну). Прогулки у воды. </a:t>
            </a:r>
          </a:p>
        </p:txBody>
      </p:sp>
      <p:sp>
        <p:nvSpPr>
          <p:cNvPr id="2" name="Прямоугольник 1"/>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latin typeface="Myra 4F Caps" pitchFamily="2" charset="0"/>
              </a:rPr>
              <a:t>Понедельник - День Луны</a:t>
            </a:r>
            <a:endParaRPr lang="ru-RU" sz="2800" dirty="0">
              <a:latin typeface="Myra 4F Caps" pitchFamily="2" charset="0"/>
            </a:endParaRPr>
          </a:p>
        </p:txBody>
      </p:sp>
      <p:sp>
        <p:nvSpPr>
          <p:cNvPr id="3" name="Прямоугольник 2"/>
          <p:cNvSpPr/>
          <p:nvPr/>
        </p:nvSpPr>
        <p:spPr>
          <a:xfrm>
            <a:off x="117474" y="787474"/>
            <a:ext cx="4572000" cy="560153"/>
          </a:xfrm>
          <a:prstGeom prst="rect">
            <a:avLst/>
          </a:prstGeom>
        </p:spPr>
        <p:txBody>
          <a:bodyPr>
            <a:spAutoFit/>
          </a:bodyPr>
          <a:lstStyle/>
          <a:p>
            <a:pP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жемчужный, белый, молочный</a:t>
            </a:r>
          </a:p>
        </p:txBody>
      </p:sp>
      <p:sp>
        <p:nvSpPr>
          <p:cNvPr id="4" name="Прямоугольник 3"/>
          <p:cNvSpPr/>
          <p:nvPr/>
        </p:nvSpPr>
        <p:spPr>
          <a:xfrm>
            <a:off x="130174" y="1417911"/>
            <a:ext cx="8797926" cy="1446550"/>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Луна –светило. Отвечает за наши эмоции, очень нестабильна, каждый день новая. Отвечает за любовь, эмпатию, заботу. Энергия Луны - умиротворяющая, расслабляющая, поэтому сильное напряжение в этот день не рекомендуется. В понедельник активна женская, </a:t>
            </a:r>
            <a:r>
              <a:rPr lang="ru-RU" sz="1800" dirty="0" err="1">
                <a:latin typeface="Phenomena Thin" panose="00000300000000000000" pitchFamily="50" charset="-52"/>
              </a:rPr>
              <a:t>иньская</a:t>
            </a:r>
            <a:r>
              <a:rPr lang="ru-RU" sz="1800" dirty="0">
                <a:latin typeface="Phenomena Thin" panose="00000300000000000000" pitchFamily="50" charset="-52"/>
              </a:rPr>
              <a:t> энергия и все дела, связанные с ней, </a:t>
            </a:r>
            <a:br>
              <a:rPr lang="ru-RU" sz="1800" dirty="0">
                <a:latin typeface="Phenomena Thin" panose="00000300000000000000" pitchFamily="50" charset="-52"/>
              </a:rPr>
            </a:br>
            <a:r>
              <a:rPr lang="ru-RU" sz="1800" dirty="0">
                <a:latin typeface="Phenomena Thin" panose="00000300000000000000" pitchFamily="50" charset="-52"/>
              </a:rPr>
              <a:t>благоприятны. </a:t>
            </a:r>
          </a:p>
        </p:txBody>
      </p:sp>
      <p:sp>
        <p:nvSpPr>
          <p:cNvPr id="5" name="Овал 4"/>
          <p:cNvSpPr/>
          <p:nvPr/>
        </p:nvSpPr>
        <p:spPr>
          <a:xfrm>
            <a:off x="236313" y="1409270"/>
            <a:ext cx="98428" cy="984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236313" y="2885531"/>
            <a:ext cx="98428" cy="984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7120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12" name="Рисунок 11">
            <a:extLst>
              <a:ext uri="{FF2B5EF4-FFF2-40B4-BE49-F238E27FC236}">
                <a16:creationId xmlns:a16="http://schemas.microsoft.com/office/drawing/2014/main" id="{5C7E9050-10FD-49D9-B258-53144340609D}"/>
              </a:ext>
            </a:extLst>
          </p:cNvPr>
          <p:cNvPicPr>
            <a:picLocks noChangeAspect="1"/>
          </p:cNvPicPr>
          <p:nvPr/>
        </p:nvPicPr>
        <p:blipFill>
          <a:blip r:embed="rId3"/>
          <a:stretch>
            <a:fillRect/>
          </a:stretch>
        </p:blipFill>
        <p:spPr>
          <a:xfrm>
            <a:off x="5893184" y="3366652"/>
            <a:ext cx="4806182" cy="3579546"/>
          </a:xfrm>
          <a:prstGeom prst="rect">
            <a:avLst/>
          </a:prstGeom>
        </p:spPr>
      </p:pic>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20" name="Google Shape;298;g7d93dac8bd_5_142"/>
          <p:cNvSpPr txBox="1"/>
          <p:nvPr/>
        </p:nvSpPr>
        <p:spPr>
          <a:xfrm>
            <a:off x="6588125" y="147021"/>
            <a:ext cx="2363222" cy="2584616"/>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ru-RU" sz="2800" b="1" dirty="0">
                <a:solidFill>
                  <a:srgbClr val="434343"/>
                </a:solidFill>
                <a:latin typeface="Myra 4F Caps" pitchFamily="2" charset="0"/>
                <a:ea typeface="Helvetica Neue"/>
                <a:cs typeface="Helvetica Neue"/>
                <a:sym typeface="Helvetica Neue"/>
              </a:rPr>
              <a:t>МАРС</a:t>
            </a:r>
          </a:p>
          <a:p>
            <a:pPr marL="0" marR="0" lvl="0" indent="0" algn="r" rtl="0">
              <a:lnSpc>
                <a:spcPct val="100000"/>
              </a:lnSpc>
              <a:spcBef>
                <a:spcPts val="0"/>
              </a:spcBef>
              <a:spcAft>
                <a:spcPts val="0"/>
              </a:spcAft>
              <a:buClr>
                <a:srgbClr val="000000"/>
              </a:buClr>
              <a:buSzPts val="4000"/>
              <a:buFont typeface="Arial"/>
              <a:buNone/>
            </a:pPr>
            <a:r>
              <a:rPr lang="ru-RU" sz="2800" b="1" i="0" u="none" strike="noStrike" cap="none" dirty="0">
                <a:solidFill>
                  <a:srgbClr val="434343"/>
                </a:solidFill>
                <a:latin typeface="Phenomena Thin" panose="00000300000000000000" pitchFamily="50" charset="-52"/>
                <a:ea typeface="Helvetica Neue"/>
                <a:cs typeface="Helvetica Neue"/>
                <a:sym typeface="Helvetica Neue"/>
              </a:rPr>
              <a:t>МАНГАЛА</a:t>
            </a:r>
          </a:p>
          <a:p>
            <a:pPr marL="0" marR="0" lvl="0" indent="0" algn="r"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MARS</a:t>
            </a:r>
          </a:p>
          <a:p>
            <a:pPr marL="0" marR="0" lvl="0" indent="0" algn="r" rtl="0">
              <a:lnSpc>
                <a:spcPct val="100000"/>
              </a:lnSpc>
              <a:spcBef>
                <a:spcPts val="0"/>
              </a:spcBef>
              <a:spcAft>
                <a:spcPts val="0"/>
              </a:spcAft>
              <a:buClr>
                <a:srgbClr val="000000"/>
              </a:buClr>
              <a:buSzPts val="4000"/>
              <a:buFont typeface="Arial"/>
              <a:buNone/>
            </a:pPr>
            <a:r>
              <a:rPr lang="en-US" sz="2800" b="1" i="0" u="none" strike="noStrike" cap="none" dirty="0">
                <a:solidFill>
                  <a:srgbClr val="434343"/>
                </a:solidFill>
                <a:latin typeface="Phenomena Thin" panose="00000300000000000000" pitchFamily="50" charset="-52"/>
                <a:ea typeface="Helvetica Neue"/>
                <a:cs typeface="Helvetica Neue"/>
                <a:sym typeface="Helvetica Neue"/>
              </a:rPr>
              <a:t>Ma</a:t>
            </a:r>
            <a:endParaRPr lang="ru-RU" sz="2800" b="1" i="0" u="none" strike="noStrike" cap="none" dirty="0">
              <a:solidFill>
                <a:srgbClr val="434343"/>
              </a:solidFill>
              <a:latin typeface="Phenomena Thin" panose="00000300000000000000" pitchFamily="50" charset="-52"/>
              <a:ea typeface="Helvetica Neue"/>
              <a:cs typeface="Helvetica Neue"/>
              <a:sym typeface="Helvetica Neue"/>
            </a:endParaRPr>
          </a:p>
        </p:txBody>
      </p:sp>
      <p:pic>
        <p:nvPicPr>
          <p:cNvPr id="2060" name="Picture 12" descr="https://i.pinimg.com/564x/31/b6/70/31b6702fae28086ec315d721ad577fc9.jpg"/>
          <p:cNvPicPr>
            <a:picLocks noChangeAspect="1" noChangeArrowheads="1"/>
          </p:cNvPicPr>
          <p:nvPr/>
        </p:nvPicPr>
        <p:blipFill rotWithShape="1">
          <a:blip r:embed="rId4">
            <a:extLst>
              <a:ext uri="{28A0092B-C50C-407E-A947-70E740481C1C}">
                <a14:useLocalDpi xmlns:a14="http://schemas.microsoft.com/office/drawing/2010/main" val="0"/>
              </a:ext>
            </a:extLst>
          </a:blip>
          <a:srcRect b="49129"/>
          <a:stretch/>
        </p:blipFill>
        <p:spPr bwMode="auto">
          <a:xfrm>
            <a:off x="-1" y="25625"/>
            <a:ext cx="2088996" cy="170764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pinimg.com/564x/6c/42/7f/6c427fb58731b2329a4312ea58f6c898.jpg"/>
          <p:cNvPicPr>
            <a:picLocks noChangeAspect="1" noChangeArrowheads="1"/>
          </p:cNvPicPr>
          <p:nvPr/>
        </p:nvPicPr>
        <p:blipFill rotWithShape="1">
          <a:blip r:embed="rId5">
            <a:extLst>
              <a:ext uri="{28A0092B-C50C-407E-A947-70E740481C1C}">
                <a14:useLocalDpi xmlns:a14="http://schemas.microsoft.com/office/drawing/2010/main" val="0"/>
              </a:ext>
            </a:extLst>
          </a:blip>
          <a:srcRect t="23893" r="34852" b="38840"/>
          <a:stretch/>
        </p:blipFill>
        <p:spPr bwMode="auto">
          <a:xfrm>
            <a:off x="2019869" y="-13648"/>
            <a:ext cx="2047164" cy="180150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pinimg.com/564x/64/46/29/644629b771ec15a9a59c0936b78efad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1734" y="1740178"/>
            <a:ext cx="2045833" cy="173831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pinimg.com/564x/fa/3c/b5/fa3cb5f81ee057d333f8ac9bbc39f1f4.jpg"/>
          <p:cNvPicPr>
            <a:picLocks noChangeAspect="1" noChangeArrowheads="1"/>
          </p:cNvPicPr>
          <p:nvPr/>
        </p:nvPicPr>
        <p:blipFill rotWithShape="1">
          <a:blip r:embed="rId7">
            <a:extLst>
              <a:ext uri="{28A0092B-C50C-407E-A947-70E740481C1C}">
                <a14:useLocalDpi xmlns:a14="http://schemas.microsoft.com/office/drawing/2010/main" val="0"/>
              </a:ext>
            </a:extLst>
          </a:blip>
          <a:srcRect l="2" t="17813" r="-685" b="23946"/>
          <a:stretch/>
        </p:blipFill>
        <p:spPr bwMode="auto">
          <a:xfrm>
            <a:off x="13648" y="1692322"/>
            <a:ext cx="2006221" cy="177420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i.pinimg.com/564x/36/e5/b1/36e5b18bbddbce582705c2293623b751.jpg"/>
          <p:cNvPicPr>
            <a:picLocks noChangeAspect="1" noChangeArrowheads="1"/>
          </p:cNvPicPr>
          <p:nvPr/>
        </p:nvPicPr>
        <p:blipFill rotWithShape="1">
          <a:blip r:embed="rId8">
            <a:extLst>
              <a:ext uri="{28A0092B-C50C-407E-A947-70E740481C1C}">
                <a14:useLocalDpi xmlns:a14="http://schemas.microsoft.com/office/drawing/2010/main" val="0"/>
              </a:ext>
            </a:extLst>
          </a:blip>
          <a:srcRect t="34970" b="22861"/>
          <a:stretch/>
        </p:blipFill>
        <p:spPr bwMode="auto">
          <a:xfrm>
            <a:off x="1976263" y="1692322"/>
            <a:ext cx="2090770" cy="17605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i.pinimg.com/564x/c2/4a/11/c24a1184adbeea02a635a540ff38efe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2614" y="3489438"/>
            <a:ext cx="2104419" cy="167968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i.pinimg.com/564x/70/2d/c7/702dc787726fea0663b628b864fc210d.jpg"/>
          <p:cNvPicPr>
            <a:picLocks noChangeAspect="1" noChangeArrowheads="1"/>
          </p:cNvPicPr>
          <p:nvPr/>
        </p:nvPicPr>
        <p:blipFill rotWithShape="1">
          <a:blip r:embed="rId10">
            <a:extLst>
              <a:ext uri="{28A0092B-C50C-407E-A947-70E740481C1C}">
                <a14:useLocalDpi xmlns:a14="http://schemas.microsoft.com/office/drawing/2010/main" val="0"/>
              </a:ext>
            </a:extLst>
          </a:blip>
          <a:srcRect t="16667" b="25207"/>
          <a:stretch/>
        </p:blipFill>
        <p:spPr bwMode="auto">
          <a:xfrm>
            <a:off x="-36508" y="3399964"/>
            <a:ext cx="2012770" cy="179983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s://i.pinimg.com/564x/f0/74/45/f07445bdc2716d23e35f67ab34e58c9f.jpg"/>
          <p:cNvPicPr>
            <a:picLocks noChangeAspect="1" noChangeArrowheads="1"/>
          </p:cNvPicPr>
          <p:nvPr/>
        </p:nvPicPr>
        <p:blipFill rotWithShape="1">
          <a:blip r:embed="rId11">
            <a:extLst>
              <a:ext uri="{28A0092B-C50C-407E-A947-70E740481C1C}">
                <a14:useLocalDpi xmlns:a14="http://schemas.microsoft.com/office/drawing/2010/main" val="0"/>
              </a:ext>
            </a:extLst>
          </a:blip>
          <a:srcRect t="15845"/>
          <a:stretch/>
        </p:blipFill>
        <p:spPr bwMode="auto">
          <a:xfrm>
            <a:off x="4067034" y="-27296"/>
            <a:ext cx="2028966" cy="1767473"/>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s://i.pinimg.com/564x/19/47/ff/1947ff2c6bd748642f239a20fe25319e.jpg"/>
          <p:cNvPicPr>
            <a:picLocks noChangeAspect="1" noChangeArrowheads="1"/>
          </p:cNvPicPr>
          <p:nvPr/>
        </p:nvPicPr>
        <p:blipFill rotWithShape="1">
          <a:blip r:embed="rId12">
            <a:extLst>
              <a:ext uri="{28A0092B-C50C-407E-A947-70E740481C1C}">
                <a14:useLocalDpi xmlns:a14="http://schemas.microsoft.com/office/drawing/2010/main" val="0"/>
              </a:ext>
            </a:extLst>
          </a:blip>
          <a:srcRect l="19492"/>
          <a:stretch/>
        </p:blipFill>
        <p:spPr bwMode="auto">
          <a:xfrm>
            <a:off x="4043470" y="3466531"/>
            <a:ext cx="2056375" cy="1705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Таблица 42"/>
          <p:cNvGraphicFramePr>
            <a:graphicFrameLocks noGrp="1"/>
          </p:cNvGraphicFramePr>
          <p:nvPr>
            <p:extLst>
              <p:ext uri="{D42A27DB-BD31-4B8C-83A1-F6EECF244321}">
                <p14:modId xmlns:p14="http://schemas.microsoft.com/office/powerpoint/2010/main" val="113022584"/>
              </p:ext>
            </p:extLst>
          </p:nvPr>
        </p:nvGraphicFramePr>
        <p:xfrm>
          <a:off x="-26352" y="-4073"/>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3218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7" name="Рисунок 6">
            <a:extLst>
              <a:ext uri="{FF2B5EF4-FFF2-40B4-BE49-F238E27FC236}">
                <a16:creationId xmlns:a16="http://schemas.microsoft.com/office/drawing/2014/main" id="{5C7E9050-10FD-49D9-B258-53144340609D}"/>
              </a:ext>
            </a:extLst>
          </p:cNvPr>
          <p:cNvPicPr>
            <a:picLocks noChangeAspect="1"/>
          </p:cNvPicPr>
          <p:nvPr/>
        </p:nvPicPr>
        <p:blipFill>
          <a:blip r:embed="rId3"/>
          <a:stretch>
            <a:fillRect/>
          </a:stretch>
        </p:blipFill>
        <p:spPr>
          <a:xfrm>
            <a:off x="5883659" y="-1789773"/>
            <a:ext cx="4806182" cy="3579546"/>
          </a:xfrm>
          <a:prstGeom prst="rect">
            <a:avLst/>
          </a:prstGeom>
        </p:spPr>
      </p:pic>
      <p:sp>
        <p:nvSpPr>
          <p:cNvPr id="16"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17" name="Google Shape;93;p2"/>
          <p:cNvSpPr txBox="1"/>
          <p:nvPr/>
        </p:nvSpPr>
        <p:spPr>
          <a:xfrm>
            <a:off x="6588125" y="-236882"/>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bg1">
                  <a:lumMod val="50000"/>
                </a:schemeClr>
              </a:solidFill>
              <a:latin typeface="Helvetica Neue"/>
              <a:ea typeface="Helvetica Neue"/>
              <a:cs typeface="Helvetica Neue"/>
              <a:sym typeface="Helvetica Neue"/>
            </a:endParaRPr>
          </a:p>
        </p:txBody>
      </p:sp>
      <p:sp>
        <p:nvSpPr>
          <p:cNvPr id="18" name="Google Shape;94;p2"/>
          <p:cNvSpPr txBox="1"/>
          <p:nvPr/>
        </p:nvSpPr>
        <p:spPr>
          <a:xfrm>
            <a:off x="236313" y="2873986"/>
            <a:ext cx="8887274" cy="4385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nSpc>
                <a:spcPct val="80000"/>
              </a:lnSpc>
            </a:pPr>
            <a:endParaRPr lang="ru-RU" sz="1600" dirty="0">
              <a:latin typeface="Phenomena Thin" panose="00000300000000000000" pitchFamily="50" charset="-52"/>
            </a:endParaRPr>
          </a:p>
          <a:p>
            <a:pPr>
              <a:lnSpc>
                <a:spcPct val="80000"/>
              </a:lnSpc>
            </a:pPr>
            <a:r>
              <a:rPr lang="ru-RU" sz="2000" b="1" dirty="0">
                <a:latin typeface="Phenomena Bold" panose="00000800000000000000" pitchFamily="50" charset="-52"/>
              </a:rPr>
              <a:t>Дела:</a:t>
            </a:r>
          </a:p>
          <a:p>
            <a:pPr>
              <a:lnSpc>
                <a:spcPct val="80000"/>
              </a:lnSpc>
            </a:pPr>
            <a:r>
              <a:rPr lang="ru-RU" sz="1800" dirty="0">
                <a:latin typeface="Phenomena Thin" panose="00000300000000000000" pitchFamily="50" charset="-52"/>
              </a:rPr>
              <a:t>Больше спорта и физической нагрузки. Агрессивные переговоры, продажи, большой объём работы, многозадачность, а также любая деятельность, связанная с конкуренцией – благоприятны.</a:t>
            </a:r>
            <a:br>
              <a:rPr lang="ru-RU" sz="1800" dirty="0">
                <a:latin typeface="Phenomena Thin" panose="00000300000000000000" pitchFamily="50" charset="-52"/>
              </a:rPr>
            </a:br>
            <a:br>
              <a:rPr lang="ru-RU" sz="1800" dirty="0">
                <a:latin typeface="Phenomena Thin" panose="00000300000000000000" pitchFamily="50" charset="-52"/>
              </a:rPr>
            </a:br>
            <a:r>
              <a:rPr lang="ru-RU" sz="1800" b="1" dirty="0">
                <a:latin typeface="Phenomena Thin" panose="00000300000000000000" pitchFamily="50" charset="-52"/>
              </a:rPr>
              <a:t>Для женщин </a:t>
            </a:r>
            <a:r>
              <a:rPr lang="ru-RU" sz="1800" dirty="0">
                <a:latin typeface="Phenomena Thin" panose="00000300000000000000" pitchFamily="50" charset="-52"/>
              </a:rPr>
              <a:t>энергия Марса очень важна, так как если энергия Марса выходит из равновесия, у женщин это влечет за собой проблемы в отношениях с мужчинами; вспыльчивость, раздражительность.</a:t>
            </a:r>
          </a:p>
          <a:p>
            <a:pPr>
              <a:lnSpc>
                <a:spcPct val="80000"/>
              </a:lnSpc>
            </a:pPr>
            <a:endParaRPr lang="ru-RU" sz="1800" dirty="0">
              <a:latin typeface="Phenomena Thin" panose="00000300000000000000" pitchFamily="50" charset="-52"/>
            </a:endParaRPr>
          </a:p>
          <a:p>
            <a:pPr>
              <a:lnSpc>
                <a:spcPct val="80000"/>
              </a:lnSpc>
            </a:pPr>
            <a:r>
              <a:rPr lang="ru-RU" sz="1800" dirty="0">
                <a:latin typeface="Phenomena Thin" panose="00000300000000000000" pitchFamily="50" charset="-52"/>
              </a:rPr>
              <a:t>Денежные дела, продажи хороши для этого дня. День </a:t>
            </a:r>
            <a:r>
              <a:rPr lang="ru-RU" sz="1800" dirty="0" err="1">
                <a:latin typeface="Phenomena Thin" panose="00000300000000000000" pitchFamily="50" charset="-52"/>
              </a:rPr>
              <a:t>достигаторов</a:t>
            </a:r>
            <a:r>
              <a:rPr lang="ru-RU" sz="1800" dirty="0">
                <a:latin typeface="Phenomena Thin" panose="00000300000000000000" pitchFamily="50" charset="-52"/>
              </a:rPr>
              <a:t>. </a:t>
            </a:r>
            <a:br>
              <a:rPr lang="ru-RU" sz="1800" dirty="0">
                <a:latin typeface="Phenomena Thin" panose="00000300000000000000" pitchFamily="50" charset="-52"/>
              </a:rPr>
            </a:br>
            <a:br>
              <a:rPr lang="ru-RU" sz="1800" dirty="0">
                <a:latin typeface="Phenomena Thin" panose="00000300000000000000" pitchFamily="50" charset="-52"/>
              </a:rPr>
            </a:br>
            <a:endParaRPr lang="ru-RU" sz="1800" dirty="0">
              <a:latin typeface="Phenomena Thin" panose="00000300000000000000" pitchFamily="50" charset="-52"/>
            </a:endParaRPr>
          </a:p>
        </p:txBody>
      </p:sp>
      <p:sp>
        <p:nvSpPr>
          <p:cNvPr id="19" name="Прямоугольник 18"/>
          <p:cNvSpPr/>
          <p:nvPr/>
        </p:nvSpPr>
        <p:spPr>
          <a:xfrm>
            <a:off x="130174"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ru-RU" sz="2800" b="1" dirty="0">
                <a:latin typeface="Myra 4F Caps" pitchFamily="2" charset="0"/>
              </a:rPr>
              <a:t>Вторник - День марса</a:t>
            </a:r>
            <a:endParaRPr lang="ru-RU" sz="2800" dirty="0">
              <a:latin typeface="Myra 4F Caps" pitchFamily="2" charset="0"/>
            </a:endParaRPr>
          </a:p>
        </p:txBody>
      </p:sp>
      <p:sp>
        <p:nvSpPr>
          <p:cNvPr id="20" name="Прямоугольник 19"/>
          <p:cNvSpPr/>
          <p:nvPr/>
        </p:nvSpPr>
        <p:spPr>
          <a:xfrm>
            <a:off x="117474" y="787474"/>
            <a:ext cx="4572000" cy="560153"/>
          </a:xfrm>
          <a:prstGeom prst="rect">
            <a:avLst/>
          </a:prstGeom>
        </p:spPr>
        <p:txBody>
          <a:bodyPr>
            <a:spAutoFit/>
          </a:bodyPr>
          <a:lstStyle/>
          <a:p>
            <a:pP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Красный, алый</a:t>
            </a:r>
          </a:p>
        </p:txBody>
      </p:sp>
      <p:sp>
        <p:nvSpPr>
          <p:cNvPr id="21" name="Прямоугольник 20"/>
          <p:cNvSpPr/>
          <p:nvPr/>
        </p:nvSpPr>
        <p:spPr>
          <a:xfrm>
            <a:off x="130174" y="1417911"/>
            <a:ext cx="8797926" cy="1224951"/>
          </a:xfrm>
          <a:prstGeom prst="rect">
            <a:avLst/>
          </a:prstGeom>
        </p:spPr>
        <p:txBody>
          <a:bodyPr wrap="square">
            <a:spAutoFit/>
          </a:bodyPr>
          <a:lstStyle/>
          <a:p>
            <a:pP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nSpc>
                <a:spcPct val="80000"/>
              </a:lnSpc>
            </a:pPr>
            <a:r>
              <a:rPr lang="ru-RU" sz="1800" dirty="0">
                <a:latin typeface="Phenomena Thin" panose="00000300000000000000" pitchFamily="50" charset="-52"/>
              </a:rPr>
              <a:t>Марс энергичный, смелый, импульсивный, быстрый. Это день мужской энергии и активных действий. Очень важно, чтобы в этот день энергия не застаивалась, иначе она уйдет в агрессию. День быстрых решений, максимальной активности, многозадачности и упорства. </a:t>
            </a:r>
          </a:p>
        </p:txBody>
      </p:sp>
      <p:sp>
        <p:nvSpPr>
          <p:cNvPr id="22" name="Овал 21"/>
          <p:cNvSpPr/>
          <p:nvPr/>
        </p:nvSpPr>
        <p:spPr>
          <a:xfrm>
            <a:off x="236313" y="1409270"/>
            <a:ext cx="98428" cy="98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236313" y="2885531"/>
            <a:ext cx="98428" cy="984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2157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g7d93dac8bd_5_14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298" name="Google Shape;298;g7d93dac8bd_5_142"/>
          <p:cNvSpPr txBox="1"/>
          <p:nvPr/>
        </p:nvSpPr>
        <p:spPr>
          <a:xfrm>
            <a:off x="208151" y="138362"/>
            <a:ext cx="6784231" cy="258461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ru-RU" sz="2800" b="1" i="0" u="none" strike="noStrike" cap="none" dirty="0">
                <a:solidFill>
                  <a:srgbClr val="434343"/>
                </a:solidFill>
                <a:latin typeface="Myra 4F Caps" pitchFamily="2" charset="0"/>
                <a:ea typeface="Helvetica Neue"/>
                <a:cs typeface="Helvetica Neue"/>
                <a:sym typeface="Helvetica Neue"/>
              </a:rPr>
              <a:t>Меркурий</a:t>
            </a:r>
          </a:p>
          <a:p>
            <a:pPr marL="0" marR="0" lvl="0" indent="0" algn="l" rtl="0">
              <a:lnSpc>
                <a:spcPct val="100000"/>
              </a:lnSpc>
              <a:spcBef>
                <a:spcPts val="0"/>
              </a:spcBef>
              <a:spcAft>
                <a:spcPts val="0"/>
              </a:spcAft>
              <a:buClr>
                <a:srgbClr val="000000"/>
              </a:buClr>
              <a:buSzPts val="4000"/>
              <a:buFont typeface="Arial"/>
              <a:buNone/>
            </a:pPr>
            <a:r>
              <a:rPr lang="ru-RU" sz="2800" b="1" dirty="0" err="1">
                <a:solidFill>
                  <a:srgbClr val="434343"/>
                </a:solidFill>
                <a:latin typeface="Phenomena Thin" panose="00000300000000000000" pitchFamily="50" charset="-52"/>
                <a:ea typeface="Helvetica Neue"/>
                <a:cs typeface="Helvetica Neue"/>
                <a:sym typeface="Helvetica Neue"/>
              </a:rPr>
              <a:t>Буддха</a:t>
            </a:r>
            <a:endParaRPr lang="ru-RU" sz="2800" b="1" dirty="0">
              <a:solidFill>
                <a:srgbClr val="434343"/>
              </a:solidFill>
              <a:latin typeface="Phenomena Thin" panose="00000300000000000000" pitchFamily="50" charset="-52"/>
              <a:ea typeface="Helvetica Neue"/>
              <a:cs typeface="Helvetica Neue"/>
              <a:sym typeface="Helvetica Neue"/>
            </a:endParaRPr>
          </a:p>
          <a:p>
            <a:pPr marL="0" marR="0" lvl="0" indent="0" algn="l" rtl="0">
              <a:lnSpc>
                <a:spcPct val="100000"/>
              </a:lnSpc>
              <a:spcBef>
                <a:spcPts val="0"/>
              </a:spcBef>
              <a:spcAft>
                <a:spcPts val="0"/>
              </a:spcAft>
              <a:buClr>
                <a:srgbClr val="000000"/>
              </a:buClr>
              <a:buSzPts val="4000"/>
              <a:buFont typeface="Arial"/>
              <a:buNone/>
            </a:pPr>
            <a:r>
              <a:rPr lang="en-US" sz="2800" b="1" dirty="0">
                <a:solidFill>
                  <a:srgbClr val="434343"/>
                </a:solidFill>
                <a:latin typeface="Phenomena Thin" panose="00000300000000000000" pitchFamily="50" charset="-52"/>
                <a:ea typeface="Helvetica Neue"/>
                <a:cs typeface="Helvetica Neue"/>
                <a:sym typeface="Helvetica Neue"/>
              </a:rPr>
              <a:t>Me</a:t>
            </a:r>
          </a:p>
          <a:p>
            <a:pPr marL="0" marR="0" lvl="0" indent="0" algn="l" rtl="0">
              <a:lnSpc>
                <a:spcPct val="100000"/>
              </a:lnSpc>
              <a:spcBef>
                <a:spcPts val="0"/>
              </a:spcBef>
              <a:spcAft>
                <a:spcPts val="0"/>
              </a:spcAft>
              <a:buClr>
                <a:srgbClr val="000000"/>
              </a:buClr>
              <a:buSzPts val="4000"/>
              <a:buFont typeface="Arial"/>
              <a:buNone/>
            </a:pPr>
            <a:r>
              <a:rPr lang="en-US" sz="2800" b="1" i="0" u="none" strike="noStrike" cap="none" dirty="0">
                <a:solidFill>
                  <a:srgbClr val="434343"/>
                </a:solidFill>
                <a:latin typeface="Phenomena Thin" panose="00000300000000000000" pitchFamily="50" charset="-52"/>
                <a:ea typeface="Helvetica Neue"/>
                <a:cs typeface="Helvetica Neue"/>
                <a:sym typeface="Helvetica Neue"/>
              </a:rPr>
              <a:t>Bu</a:t>
            </a:r>
            <a:endParaRPr sz="2800" b="1" i="0" u="none" strike="noStrike" cap="none" dirty="0">
              <a:solidFill>
                <a:srgbClr val="434343"/>
              </a:solidFill>
              <a:latin typeface="Phenomena Thin" panose="00000300000000000000" pitchFamily="50" charset="-52"/>
              <a:ea typeface="Helvetica Neue"/>
              <a:cs typeface="Helvetica Neue"/>
              <a:sym typeface="Helvetica Neue"/>
            </a:endParaRPr>
          </a:p>
        </p:txBody>
      </p:sp>
      <p:pic>
        <p:nvPicPr>
          <p:cNvPr id="13" name="Рисунок 12">
            <a:extLst>
              <a:ext uri="{FF2B5EF4-FFF2-40B4-BE49-F238E27FC236}">
                <a16:creationId xmlns:a16="http://schemas.microsoft.com/office/drawing/2014/main" id="{4E729714-0295-40F5-B520-33811B85EAC3}"/>
              </a:ext>
            </a:extLst>
          </p:cNvPr>
          <p:cNvPicPr>
            <a:picLocks noChangeAspect="1"/>
          </p:cNvPicPr>
          <p:nvPr/>
        </p:nvPicPr>
        <p:blipFill>
          <a:blip r:embed="rId3"/>
          <a:stretch>
            <a:fillRect/>
          </a:stretch>
        </p:blipFill>
        <p:spPr>
          <a:xfrm>
            <a:off x="-517988" y="3442004"/>
            <a:ext cx="3394506" cy="3402992"/>
          </a:xfrm>
          <a:prstGeom prst="rect">
            <a:avLst/>
          </a:prstGeom>
        </p:spPr>
      </p:pic>
      <p:pic>
        <p:nvPicPr>
          <p:cNvPr id="4098" name="Picture 2" descr="https://i.pinimg.com/564x/77/9d/1c/779d1c9b18e55ad93f7a791eb9e5d8e2.jpg"/>
          <p:cNvPicPr>
            <a:picLocks noChangeAspect="1" noChangeArrowheads="1"/>
          </p:cNvPicPr>
          <p:nvPr/>
        </p:nvPicPr>
        <p:blipFill rotWithShape="1">
          <a:blip r:embed="rId4">
            <a:extLst>
              <a:ext uri="{28A0092B-C50C-407E-A947-70E740481C1C}">
                <a14:useLocalDpi xmlns:a14="http://schemas.microsoft.com/office/drawing/2010/main" val="0"/>
              </a:ext>
            </a:extLst>
          </a:blip>
          <a:srcRect t="21856" b="21856"/>
          <a:stretch/>
        </p:blipFill>
        <p:spPr bwMode="auto">
          <a:xfrm>
            <a:off x="7156449" y="3449213"/>
            <a:ext cx="2035176" cy="17275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pinimg.com/564x/60/dd/4f/60dd4f389e50a2d539404daacaeab152.jpg"/>
          <p:cNvPicPr>
            <a:picLocks noChangeAspect="1" noChangeArrowheads="1"/>
          </p:cNvPicPr>
          <p:nvPr/>
        </p:nvPicPr>
        <p:blipFill rotWithShape="1">
          <a:blip r:embed="rId5">
            <a:extLst>
              <a:ext uri="{28A0092B-C50C-407E-A947-70E740481C1C}">
                <a14:useLocalDpi xmlns:a14="http://schemas.microsoft.com/office/drawing/2010/main" val="0"/>
              </a:ext>
            </a:extLst>
          </a:blip>
          <a:srcRect t="8841" b="21257"/>
          <a:stretch/>
        </p:blipFill>
        <p:spPr bwMode="auto">
          <a:xfrm>
            <a:off x="7137937" y="1714500"/>
            <a:ext cx="2038862" cy="17313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pinimg.com/564x/c2/73/b1/c273b1a03f966c8b31ea4af7bc8f3e89.jpg"/>
          <p:cNvPicPr>
            <a:picLocks noChangeAspect="1" noChangeArrowheads="1"/>
          </p:cNvPicPr>
          <p:nvPr/>
        </p:nvPicPr>
        <p:blipFill rotWithShape="1">
          <a:blip r:embed="rId6">
            <a:extLst>
              <a:ext uri="{28A0092B-C50C-407E-A947-70E740481C1C}">
                <a14:useLocalDpi xmlns:a14="http://schemas.microsoft.com/office/drawing/2010/main" val="0"/>
              </a:ext>
            </a:extLst>
          </a:blip>
          <a:srcRect t="12519" b="12519"/>
          <a:stretch/>
        </p:blipFill>
        <p:spPr bwMode="auto">
          <a:xfrm>
            <a:off x="3112251" y="1714501"/>
            <a:ext cx="2006373" cy="172750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i.pinimg.com/564x/e3/10/0c/e3100cf35cae41884f209959f3b2d645.jpg"/>
          <p:cNvPicPr>
            <a:picLocks noChangeAspect="1" noChangeArrowheads="1"/>
          </p:cNvPicPr>
          <p:nvPr/>
        </p:nvPicPr>
        <p:blipFill rotWithShape="1">
          <a:blip r:embed="rId7">
            <a:extLst>
              <a:ext uri="{28A0092B-C50C-407E-A947-70E740481C1C}">
                <a14:useLocalDpi xmlns:a14="http://schemas.microsoft.com/office/drawing/2010/main" val="0"/>
              </a:ext>
            </a:extLst>
          </a:blip>
          <a:srcRect t="16641" b="16641"/>
          <a:stretch/>
        </p:blipFill>
        <p:spPr bwMode="auto">
          <a:xfrm>
            <a:off x="3112252" y="3469427"/>
            <a:ext cx="2016974" cy="167407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i.pinimg.com/564x/28/e2/e0/28e2e03bcca0835960459260cc6e41bb.jp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118624" y="0"/>
            <a:ext cx="202284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i.pinimg.com/564x/4a/a6/fa/4aa6fa7245e04a0e5d50d1817da090a0.jpg"/>
          <p:cNvPicPr>
            <a:picLocks noChangeAspect="1" noChangeArrowheads="1"/>
          </p:cNvPicPr>
          <p:nvPr/>
        </p:nvPicPr>
        <p:blipFill rotWithShape="1">
          <a:blip r:embed="rId9">
            <a:extLst>
              <a:ext uri="{28A0092B-C50C-407E-A947-70E740481C1C}">
                <a14:useLocalDpi xmlns:a14="http://schemas.microsoft.com/office/drawing/2010/main" val="0"/>
              </a:ext>
            </a:extLst>
          </a:blip>
          <a:srcRect t="21856" b="21856"/>
          <a:stretch/>
        </p:blipFill>
        <p:spPr bwMode="auto">
          <a:xfrm>
            <a:off x="7153800" y="-1"/>
            <a:ext cx="2037825" cy="171450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i.pinimg.com/564x/78/ab/cd/78abcde5d67ed92c41480105922c5974.jpg"/>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3112251" y="1"/>
            <a:ext cx="2018550" cy="17144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i.pinimg.com/564x/4c/13/f0/4c13f05e643a1baf1ed40cddb61842d7.jpg"/>
          <p:cNvPicPr>
            <a:picLocks noChangeAspect="1" noChangeArrowheads="1"/>
          </p:cNvPicPr>
          <p:nvPr/>
        </p:nvPicPr>
        <p:blipFill rotWithShape="1">
          <a:blip r:embed="rId11">
            <a:extLst>
              <a:ext uri="{28A0092B-C50C-407E-A947-70E740481C1C}">
                <a14:useLocalDpi xmlns:a14="http://schemas.microsoft.com/office/drawing/2010/main" val="0"/>
              </a:ext>
            </a:extLst>
          </a:blip>
          <a:srcRect l="1954" r="1954" b="17948"/>
          <a:stretch/>
        </p:blipFill>
        <p:spPr bwMode="auto">
          <a:xfrm>
            <a:off x="5115435" y="1714499"/>
            <a:ext cx="2034680" cy="17272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i.pinimg.com/564x/98/eb/01/98eb014720f55e5726c5d799b09df09a.jpg"/>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5118624" y="3469427"/>
            <a:ext cx="2035176" cy="16870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Таблица 27"/>
          <p:cNvGraphicFramePr>
            <a:graphicFrameLocks noGrp="1"/>
          </p:cNvGraphicFramePr>
          <p:nvPr>
            <p:extLst>
              <p:ext uri="{D42A27DB-BD31-4B8C-83A1-F6EECF244321}">
                <p14:modId xmlns:p14="http://schemas.microsoft.com/office/powerpoint/2010/main" val="1426931929"/>
              </p:ext>
            </p:extLst>
          </p:nvPr>
        </p:nvGraphicFramePr>
        <p:xfrm>
          <a:off x="3095625" y="0"/>
          <a:ext cx="6096000" cy="51435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714500">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endParaRPr lang="ru-RU"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5749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93" name="Google Shape;93;p2"/>
          <p:cNvSpPr txBox="1"/>
          <p:nvPr/>
        </p:nvSpPr>
        <p:spPr>
          <a:xfrm>
            <a:off x="6804025" y="90959"/>
            <a:ext cx="1032300" cy="141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pic>
        <p:nvPicPr>
          <p:cNvPr id="7" name="Рисунок 6">
            <a:extLst>
              <a:ext uri="{FF2B5EF4-FFF2-40B4-BE49-F238E27FC236}">
                <a16:creationId xmlns:a16="http://schemas.microsoft.com/office/drawing/2014/main" id="{4E729714-0295-40F5-B520-33811B85EAC3}"/>
              </a:ext>
            </a:extLst>
          </p:cNvPr>
          <p:cNvPicPr>
            <a:picLocks noChangeAspect="1"/>
          </p:cNvPicPr>
          <p:nvPr/>
        </p:nvPicPr>
        <p:blipFill>
          <a:blip r:embed="rId3"/>
          <a:stretch>
            <a:fillRect/>
          </a:stretch>
        </p:blipFill>
        <p:spPr>
          <a:xfrm>
            <a:off x="-543388" y="-1613522"/>
            <a:ext cx="3394506" cy="3402992"/>
          </a:xfrm>
          <a:prstGeom prst="rect">
            <a:avLst/>
          </a:prstGeom>
        </p:spPr>
      </p:pic>
      <p:sp>
        <p:nvSpPr>
          <p:cNvPr id="8" name="Google Shape;93;p2"/>
          <p:cNvSpPr txBox="1"/>
          <p:nvPr/>
        </p:nvSpPr>
        <p:spPr>
          <a:xfrm>
            <a:off x="8091287" y="90959"/>
            <a:ext cx="1032300" cy="141300"/>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500"/>
              <a:buFont typeface="Arial"/>
              <a:buNone/>
            </a:pPr>
            <a:endParaRPr sz="500" b="1" i="0" u="none" strike="noStrike" cap="none" dirty="0">
              <a:solidFill>
                <a:schemeClr val="dk1"/>
              </a:solidFill>
              <a:latin typeface="Helvetica Neue"/>
              <a:ea typeface="Helvetica Neue"/>
              <a:cs typeface="Helvetica Neue"/>
              <a:sym typeface="Helvetica Neue"/>
            </a:endParaRPr>
          </a:p>
        </p:txBody>
      </p:sp>
      <p:sp>
        <p:nvSpPr>
          <p:cNvPr id="10" name="Google Shape;93;p2"/>
          <p:cNvSpPr txBox="1"/>
          <p:nvPr/>
        </p:nvSpPr>
        <p:spPr>
          <a:xfrm>
            <a:off x="8091287" y="-236882"/>
            <a:ext cx="1032300" cy="141300"/>
          </a:xfrm>
          <a:prstGeom prst="rect">
            <a:avLst/>
          </a:prstGeom>
          <a:noFill/>
          <a:ln>
            <a:noFill/>
          </a:ln>
        </p:spPr>
        <p:txBody>
          <a:bodyPr spcFirstLastPara="1" wrap="square" lIns="0" tIns="0" rIns="0" bIns="0" anchor="t" anchorCtr="0">
            <a:noAutofit/>
          </a:bodyPr>
          <a:lstStyle/>
          <a:p>
            <a:pPr marL="0" marR="0" lvl="0" indent="0" algn="r" rtl="0">
              <a:lnSpc>
                <a:spcPct val="130000"/>
              </a:lnSpc>
              <a:spcBef>
                <a:spcPts val="0"/>
              </a:spcBef>
              <a:spcAft>
                <a:spcPts val="0"/>
              </a:spcAft>
              <a:buClr>
                <a:srgbClr val="000000"/>
              </a:buClr>
              <a:buSzPts val="500"/>
              <a:buFont typeface="Arial"/>
              <a:buNone/>
            </a:pPr>
            <a:endParaRPr sz="500" b="1" i="0" u="none" strike="noStrike" cap="none" dirty="0">
              <a:solidFill>
                <a:schemeClr val="bg1">
                  <a:lumMod val="50000"/>
                </a:schemeClr>
              </a:solidFill>
              <a:latin typeface="Helvetica Neue"/>
              <a:ea typeface="Helvetica Neue"/>
              <a:cs typeface="Helvetica Neue"/>
              <a:sym typeface="Helvetica Neue"/>
            </a:endParaRPr>
          </a:p>
        </p:txBody>
      </p:sp>
      <p:sp>
        <p:nvSpPr>
          <p:cNvPr id="11" name="Google Shape;94;p2"/>
          <p:cNvSpPr txBox="1"/>
          <p:nvPr/>
        </p:nvSpPr>
        <p:spPr>
          <a:xfrm>
            <a:off x="552450" y="2873986"/>
            <a:ext cx="8420067" cy="1665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defRPr sz="1000"/>
            </a:lvl1pPr>
          </a:lstStyle>
          <a:p>
            <a:pPr algn="r">
              <a:lnSpc>
                <a:spcPct val="80000"/>
              </a:lnSpc>
            </a:pPr>
            <a:endParaRPr lang="ru-RU" sz="1600" dirty="0">
              <a:latin typeface="Phenomena Thin" panose="00000300000000000000" pitchFamily="50" charset="-52"/>
            </a:endParaRPr>
          </a:p>
          <a:p>
            <a:pPr algn="r">
              <a:lnSpc>
                <a:spcPct val="80000"/>
              </a:lnSpc>
            </a:pPr>
            <a:r>
              <a:rPr lang="ru-RU" sz="2000" b="1" dirty="0">
                <a:latin typeface="Phenomena Bold" panose="00000800000000000000" pitchFamily="50" charset="-52"/>
              </a:rPr>
              <a:t>Дела:</a:t>
            </a:r>
          </a:p>
          <a:p>
            <a:pPr algn="r">
              <a:lnSpc>
                <a:spcPct val="80000"/>
              </a:lnSpc>
            </a:pPr>
            <a:r>
              <a:rPr lang="ru-RU" sz="1800" dirty="0">
                <a:latin typeface="Phenomena Thin" panose="00000300000000000000" pitchFamily="50" charset="-52"/>
              </a:rPr>
              <a:t>В день Меркурия хорошо заключать договоры, заводить знакомства, сдавать экзамены, совершать покупки, подписывать контракты, выступать с речью, идти на переговоры. Можно также совершать прогулки в парке, лесу, заниматься чтением, писательством, работой с текстами, учёбой и даже философией. Классно посещать курсы, лекции, семинары.  </a:t>
            </a:r>
            <a:br>
              <a:rPr lang="ru-RU" sz="1800" dirty="0">
                <a:latin typeface="Phenomena Thin" panose="00000300000000000000" pitchFamily="50" charset="-52"/>
              </a:rPr>
            </a:br>
            <a:r>
              <a:rPr lang="ru-RU" sz="1800" dirty="0">
                <a:latin typeface="Phenomena Thin" panose="00000300000000000000" pitchFamily="50" charset="-52"/>
              </a:rPr>
              <a:t>В этот день также хороши все целительские практики, особенно натуропатия. Среда хороша и для лечения ума, нервов, а также для изучения </a:t>
            </a:r>
            <a:r>
              <a:rPr lang="ru-RU" sz="1800" dirty="0" err="1">
                <a:latin typeface="Phenomena Thin" panose="00000300000000000000" pitchFamily="50" charset="-52"/>
              </a:rPr>
              <a:t>аюрведы</a:t>
            </a:r>
            <a:r>
              <a:rPr lang="ru-RU" sz="1800" dirty="0">
                <a:latin typeface="Phenomena Thin" panose="00000300000000000000" pitchFamily="50" charset="-52"/>
              </a:rPr>
              <a:t>, астрологии и психологии.</a:t>
            </a:r>
          </a:p>
        </p:txBody>
      </p:sp>
      <p:sp>
        <p:nvSpPr>
          <p:cNvPr id="12" name="Прямоугольник 11"/>
          <p:cNvSpPr/>
          <p:nvPr/>
        </p:nvSpPr>
        <p:spPr>
          <a:xfrm>
            <a:off x="1850993" y="87974"/>
            <a:ext cx="7121525" cy="52322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algn="r"/>
            <a:r>
              <a:rPr lang="ru-RU" sz="2800" b="1" dirty="0">
                <a:latin typeface="Myra 4F Caps" pitchFamily="2" charset="0"/>
              </a:rPr>
              <a:t>Среда - День меркурия</a:t>
            </a:r>
            <a:endParaRPr lang="ru-RU" sz="2800" dirty="0">
              <a:latin typeface="Myra 4F Caps" pitchFamily="2" charset="0"/>
            </a:endParaRPr>
          </a:p>
        </p:txBody>
      </p:sp>
      <p:sp>
        <p:nvSpPr>
          <p:cNvPr id="13" name="Прямоугольник 12"/>
          <p:cNvSpPr/>
          <p:nvPr/>
        </p:nvSpPr>
        <p:spPr>
          <a:xfrm>
            <a:off x="4400518" y="787474"/>
            <a:ext cx="4572000" cy="560153"/>
          </a:xfrm>
          <a:prstGeom prst="rect">
            <a:avLst/>
          </a:prstGeom>
        </p:spPr>
        <p:txBody>
          <a:bodyPr>
            <a:spAutoFit/>
          </a:bodyPr>
          <a:lstStyle/>
          <a:p>
            <a:pPr algn="r">
              <a:lnSpc>
                <a:spcPct val="80000"/>
              </a:lnSpc>
            </a:pPr>
            <a:r>
              <a:rPr lang="ru-RU" sz="2000" b="1" dirty="0">
                <a:latin typeface="Phenomena Bold" panose="00000800000000000000" pitchFamily="50" charset="-52"/>
              </a:rPr>
              <a:t>Цвет одежды:</a:t>
            </a:r>
            <a:br>
              <a:rPr lang="ru-RU" sz="2000" b="1" dirty="0">
                <a:latin typeface="Phenomena Thin" panose="00000300000000000000" pitchFamily="50" charset="-52"/>
              </a:rPr>
            </a:br>
            <a:r>
              <a:rPr lang="ru-RU" sz="1800" dirty="0">
                <a:latin typeface="Phenomena Thin" panose="00000300000000000000" pitchFamily="50" charset="-52"/>
              </a:rPr>
              <a:t>изумрудный, зеленый, свежие и чистые цвета</a:t>
            </a:r>
          </a:p>
        </p:txBody>
      </p:sp>
      <p:sp>
        <p:nvSpPr>
          <p:cNvPr id="14" name="Прямоугольник 13"/>
          <p:cNvSpPr/>
          <p:nvPr/>
        </p:nvSpPr>
        <p:spPr>
          <a:xfrm>
            <a:off x="0" y="1417911"/>
            <a:ext cx="8972518" cy="1446550"/>
          </a:xfrm>
          <a:prstGeom prst="rect">
            <a:avLst/>
          </a:prstGeom>
        </p:spPr>
        <p:txBody>
          <a:bodyPr wrap="square">
            <a:spAutoFit/>
          </a:bodyPr>
          <a:lstStyle/>
          <a:p>
            <a:pPr algn="r">
              <a:lnSpc>
                <a:spcPct val="80000"/>
              </a:lnSpc>
            </a:pPr>
            <a:br>
              <a:rPr lang="ru-RU" sz="1800" dirty="0">
                <a:latin typeface="Phenomena Thin" panose="00000300000000000000" pitchFamily="50" charset="-52"/>
              </a:rPr>
            </a:br>
            <a:r>
              <a:rPr lang="ru-RU" sz="2000" b="1" dirty="0">
                <a:latin typeface="Phenomena Bold" panose="00000800000000000000" pitchFamily="50" charset="-52"/>
              </a:rPr>
              <a:t>Энергии дня:</a:t>
            </a:r>
          </a:p>
          <a:p>
            <a:pPr algn="r">
              <a:lnSpc>
                <a:spcPct val="80000"/>
              </a:lnSpc>
            </a:pPr>
            <a:r>
              <a:rPr lang="ru-RU" sz="1800" dirty="0">
                <a:latin typeface="Phenomena Thin" panose="00000300000000000000" pitchFamily="50" charset="-52"/>
              </a:rPr>
              <a:t>Меркурий - самая юркая из планет. Символом этого дня является быстрота мышления, интеллект, проворство, выгодные сделки. Меркурий считается благоприятной планетой, но переменчивой, как состояние нашего ума. Он легко перенимает влияние других планет, которые находятся рядом в карте гороскопа, как и мы легко перенимаем качества других людей. Меркурий отвечает за речь, общение и интеллект. </a:t>
            </a:r>
          </a:p>
        </p:txBody>
      </p:sp>
      <p:sp>
        <p:nvSpPr>
          <p:cNvPr id="15" name="Овал 14"/>
          <p:cNvSpPr/>
          <p:nvPr/>
        </p:nvSpPr>
        <p:spPr>
          <a:xfrm>
            <a:off x="8727817" y="1409270"/>
            <a:ext cx="98428" cy="984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ru-RU"/>
          </a:p>
        </p:txBody>
      </p:sp>
      <p:sp>
        <p:nvSpPr>
          <p:cNvPr id="16" name="Овал 15"/>
          <p:cNvSpPr/>
          <p:nvPr/>
        </p:nvSpPr>
        <p:spPr>
          <a:xfrm>
            <a:off x="8727817" y="2885531"/>
            <a:ext cx="98428" cy="984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ru-RU"/>
          </a:p>
        </p:txBody>
      </p:sp>
    </p:spTree>
    <p:extLst>
      <p:ext uri="{BB962C8B-B14F-4D97-AF65-F5344CB8AC3E}">
        <p14:creationId xmlns:p14="http://schemas.microsoft.com/office/powerpoint/2010/main" val="3688376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2039</Words>
  <Application>Microsoft Macintosh PowerPoint</Application>
  <PresentationFormat>Экран (16:9)</PresentationFormat>
  <Paragraphs>140</Paragraphs>
  <Slides>18</Slides>
  <Notes>18</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18</vt:i4>
      </vt:variant>
    </vt:vector>
  </HeadingPairs>
  <TitlesOfParts>
    <vt:vector size="27" baseType="lpstr">
      <vt:lpstr>Helvetica Neue</vt:lpstr>
      <vt:lpstr>inherit</vt:lpstr>
      <vt:lpstr>Arial</vt:lpstr>
      <vt:lpstr>Wingdings</vt:lpstr>
      <vt:lpstr>Myra 4F Caps</vt:lpstr>
      <vt:lpstr>Verdana</vt:lpstr>
      <vt:lpstr>Phenomena Thin</vt:lpstr>
      <vt:lpstr>Phenomena Bold</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Pavlov Evgeny</dc:creator>
  <cp:lastModifiedBy>Microsoft Office User</cp:lastModifiedBy>
  <cp:revision>289</cp:revision>
  <dcterms:modified xsi:type="dcterms:W3CDTF">2023-08-02T08:54:54Z</dcterms:modified>
</cp:coreProperties>
</file>